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2"/>
  </p:notesMasterIdLst>
  <p:sldIdLst>
    <p:sldId id="256" r:id="rId2"/>
    <p:sldId id="263" r:id="rId3"/>
    <p:sldId id="258" r:id="rId4"/>
    <p:sldId id="257" r:id="rId5"/>
    <p:sldId id="260" r:id="rId6"/>
    <p:sldId id="270" r:id="rId7"/>
    <p:sldId id="27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9" r:id="rId32"/>
    <p:sldId id="288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6" r:id="rId55"/>
    <p:sldId id="315" r:id="rId56"/>
    <p:sldId id="314" r:id="rId57"/>
    <p:sldId id="317" r:id="rId58"/>
    <p:sldId id="318" r:id="rId59"/>
    <p:sldId id="320" r:id="rId60"/>
    <p:sldId id="321" r:id="rId61"/>
    <p:sldId id="323" r:id="rId62"/>
    <p:sldId id="322" r:id="rId63"/>
    <p:sldId id="319" r:id="rId64"/>
    <p:sldId id="324" r:id="rId65"/>
    <p:sldId id="325" r:id="rId66"/>
    <p:sldId id="326" r:id="rId67"/>
    <p:sldId id="327" r:id="rId68"/>
    <p:sldId id="313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42" r:id="rId79"/>
    <p:sldId id="337" r:id="rId80"/>
    <p:sldId id="338" r:id="rId81"/>
    <p:sldId id="339" r:id="rId82"/>
    <p:sldId id="340" r:id="rId83"/>
    <p:sldId id="341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1" r:id="rId92"/>
    <p:sldId id="350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2" r:id="rId103"/>
    <p:sldId id="368" r:id="rId104"/>
    <p:sldId id="361" r:id="rId105"/>
    <p:sldId id="363" r:id="rId106"/>
    <p:sldId id="364" r:id="rId107"/>
    <p:sldId id="365" r:id="rId108"/>
    <p:sldId id="366" r:id="rId109"/>
    <p:sldId id="367" r:id="rId110"/>
    <p:sldId id="369" r:id="rId111"/>
    <p:sldId id="370" r:id="rId112"/>
    <p:sldId id="371" r:id="rId113"/>
    <p:sldId id="372" r:id="rId114"/>
    <p:sldId id="373" r:id="rId115"/>
    <p:sldId id="374" r:id="rId116"/>
    <p:sldId id="376" r:id="rId117"/>
    <p:sldId id="375" r:id="rId118"/>
    <p:sldId id="377" r:id="rId119"/>
    <p:sldId id="379" r:id="rId120"/>
    <p:sldId id="378" r:id="rId121"/>
    <p:sldId id="380" r:id="rId122"/>
    <p:sldId id="381" r:id="rId123"/>
    <p:sldId id="382" r:id="rId124"/>
    <p:sldId id="383" r:id="rId125"/>
    <p:sldId id="384" r:id="rId126"/>
    <p:sldId id="385" r:id="rId127"/>
    <p:sldId id="386" r:id="rId128"/>
    <p:sldId id="395" r:id="rId129"/>
    <p:sldId id="387" r:id="rId130"/>
    <p:sldId id="388" r:id="rId131"/>
    <p:sldId id="389" r:id="rId132"/>
    <p:sldId id="390" r:id="rId133"/>
    <p:sldId id="391" r:id="rId134"/>
    <p:sldId id="392" r:id="rId135"/>
    <p:sldId id="393" r:id="rId136"/>
    <p:sldId id="396" r:id="rId137"/>
    <p:sldId id="394" r:id="rId138"/>
    <p:sldId id="397" r:id="rId139"/>
    <p:sldId id="398" r:id="rId140"/>
    <p:sldId id="399" r:id="rId1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70"/>
    <p:restoredTop sz="94472"/>
  </p:normalViewPr>
  <p:slideViewPr>
    <p:cSldViewPr snapToGrid="0" snapToObjects="1">
      <p:cViewPr varScale="1">
        <p:scale>
          <a:sx n="75" d="100"/>
          <a:sy n="75" d="100"/>
        </p:scale>
        <p:origin x="184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2A413-D2B7-6541-8037-CC8699C3C638}" type="datetimeFigureOut">
              <a:rPr lang="en-US" smtClean="0"/>
              <a:t>4/26/19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7DE0F-4338-D345-B6F5-61C48058F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89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79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2216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1857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28937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413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9016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5676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359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6000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9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12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3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76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74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6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30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24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30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85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739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235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48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244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61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649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86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847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37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968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8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092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330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77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01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4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573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822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44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55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031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84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85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678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270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560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482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820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516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069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472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758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99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019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44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014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941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506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613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302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690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091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866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06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489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893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140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513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509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668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711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526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907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214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64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145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57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724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389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9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16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7518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262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152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0956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38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8520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8926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6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5376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9173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178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5950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452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7460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585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33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7579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7312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612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22483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8233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4299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9488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3962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1904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13076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39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C2C49-F011-A643-8CA5-E3BC99D76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D5DA0-77C8-1B4F-B988-58C592380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13E96-8F49-D148-8514-442B67DDA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26/4/19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B72C7-C31A-D645-A3AE-441A386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F9555-2EB5-5842-958D-DC2719F48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7549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03A2F-799B-9947-B18D-215EE67E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5F7165-2503-7F45-B9CC-1EBBC6F214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9BA8C-17EC-964A-A6FE-9375F7CE9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26/4/19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43549-B0F6-4A4E-987F-5CDF35652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971D2-BCB8-1445-AFE0-76F0212E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05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4079F6-6362-2E46-B1CB-4B441F129A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15951-A974-C847-86D3-4E76E734D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8A461-02B5-E744-ACEE-5B2D1383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26/4/19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495BC-AD7F-9840-8144-67C4CBB6D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61DD8-D23E-DA4F-A8FE-2E2037661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32755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4A677-19A0-E14F-B866-33E41BE0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2FA18-1310-6145-9E55-20A07D6DE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34B22-9C77-B245-975C-4A66253B8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26/4/19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76C01-2ACA-2240-8DFE-06F193F1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E1FB3-8725-AA42-ADD8-1875085B9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93729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5F1C2-2F5A-A442-B764-FF59A8592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A75AE-5D3A-ED4B-9FD8-8CEC194C4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EDE59-DA58-9446-9B99-2FD8D1DBD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26/4/19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2D7B3-95B6-304C-8AF6-0C0557672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75F60-8EF7-2143-860A-F6FEE5C7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229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5E6B-672B-1340-9E59-C9CA15BC0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3276A-BD9C-9A49-B194-68ECDFB76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C30B0-B92E-344D-9193-6D3569F8E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699EDB-F68D-434B-BCF0-68FBCA30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26/4/19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AD118-19F9-7E41-9A69-0D6E2B421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396B9-9A73-BB4D-8610-52FA3A77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8358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5F99-484F-8B4D-B43F-65C2776A8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346A1-6D63-204E-A251-9E86B7BBF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9DF66-EE5D-724E-BEC7-5E6627CC0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D566F1-F081-104D-A67A-4BA09ADD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6DF2F-0FDC-B74E-8AA6-64E142345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CDD68D-6DBC-7243-824E-C5BB624DF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26/4/19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D3065-E0A1-CA4B-928B-31E6530B6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9B49B-1D66-0445-94D8-D28AF673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44754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8D9FE-FF30-D748-8782-40E0A4CC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1A6980-E7F6-6E4D-AFBE-01C435D2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26/4/19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960C2-E899-3646-BB16-22567C370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18B10-0154-3D43-A1FB-2B9240C8C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8397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CE7B5-1A3F-854D-AC9D-86A51D464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26/4/19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C59A0A-C7F5-4D46-A018-0EA54CB8D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DF4F7-C3A0-1E46-A1B1-0C9DFEF5C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404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22BFA-D771-2C41-AC56-FE308C035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042E3-7A11-F24C-A76D-88DD8732C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AF872F-B9CD-8F47-9833-BCA3DE40F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35F2E-4403-DE46-A602-BCB2FA99A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26/4/19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84AA9-B16A-E34D-8E6A-35B510B5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D8B3F-CD63-6846-9559-409A82AE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023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9D6D-2B68-004B-87F3-07BB2354E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EE389F-87F9-264D-80DE-49345DC8E9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6AA62-C72A-CF46-9219-82D718528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EF556-94EB-794E-89EF-0F993348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26/4/19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ED948-F780-B947-A2E8-8302CC4B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D4ED1-535F-D648-8816-8B5EA360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9660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ECB526-37A5-2645-A7DB-E3E9B3233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71884-5184-7240-8C11-BCB6FEF97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96FEC-9A44-C845-BC2C-6B83A1560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512E7-6AD5-7B43-AE02-D93C2E36A4B9}" type="datetimeFigureOut">
              <a:rPr lang="es-ES_tradnl" smtClean="0"/>
              <a:t>26/4/19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50679-B9B1-CB49-8D77-A0D2EC79B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38BA8-6C13-A245-8DC1-F70C9602A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383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41.png"/><Relationship Id="rId4" Type="http://schemas.openxmlformats.org/officeDocument/2006/relationships/image" Target="../media/image13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822038-23FA-EA45-8896-9E6EFC443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C# fácil de aprender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867A2-4C6E-4B4E-90E1-1A3E2F6DC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Mi primer lenguaje de programación</a:t>
            </a:r>
          </a:p>
        </p:txBody>
      </p:sp>
    </p:spTree>
    <p:extLst>
      <p:ext uri="{BB962C8B-B14F-4D97-AF65-F5344CB8AC3E}">
        <p14:creationId xmlns:p14="http://schemas.microsoft.com/office/powerpoint/2010/main" val="2826619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Document 1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F5A02-E59E-1C43-B44D-B0C811D6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Todas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 variables son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algún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C#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277B46-F38E-424A-AE79-5838BC6C5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151752"/>
            <a:ext cx="7347537" cy="455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015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(se </a:t>
            </a:r>
            <a:r>
              <a:rPr lang="en-US" sz="3200" dirty="0" err="1">
                <a:solidFill>
                  <a:srgbClr val="FFFFFF"/>
                </a:solidFill>
              </a:rPr>
              <a:t>almacena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como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número</a:t>
            </a:r>
            <a:r>
              <a:rPr lang="en-US" sz="3200" dirty="0">
                <a:solidFill>
                  <a:srgbClr val="FFFFFF"/>
                </a:solidFill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C4AC94-4DB1-4A4A-8DD0-1A1B2D726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998" y="990600"/>
            <a:ext cx="773895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217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(Parse)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F115AF-6F94-DE43-8EDA-55896EE01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808" y="747823"/>
            <a:ext cx="53975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763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88886D-26A0-F34F-AAEC-E8E2A3BDE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940" y="512634"/>
            <a:ext cx="4862020" cy="577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89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(Constructor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defecto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474CDB-135C-A04B-B910-EAC62CD53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721" y="338049"/>
            <a:ext cx="5330048" cy="62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831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new)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1E300C-28BB-A443-880A-912DEC957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552" y="733092"/>
            <a:ext cx="5334668" cy="533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256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4E109B-9E78-5D41-994C-903477E7B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0" y="448309"/>
            <a:ext cx="4556626" cy="555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503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rgbClr val="FFFFFF"/>
                </a:solidFill>
              </a:rPr>
              <a:t>(override </a:t>
            </a:r>
            <a:r>
              <a:rPr lang="en-US" sz="3200" dirty="0" err="1">
                <a:solidFill>
                  <a:srgbClr val="FFFFFF"/>
                </a:solidFill>
              </a:rPr>
              <a:t>ToString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3605FD-B913-2844-834A-A01ADB30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318769"/>
            <a:ext cx="5521158" cy="60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371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3200" dirty="0" err="1">
                <a:solidFill>
                  <a:srgbClr val="FFFFFF"/>
                </a:solidFill>
              </a:rPr>
              <a:t>ToString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3605FD-B913-2844-834A-A01ADB30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318769"/>
            <a:ext cx="5521158" cy="60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762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2B1EB2-C2F1-BD42-893D-9595E2554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73" y="801993"/>
            <a:ext cx="7406270" cy="543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5454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estáticos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27F6319-CAA4-FD42-9A85-9A6271BDC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935990"/>
            <a:ext cx="78867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00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ocument 1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F5A02-E59E-1C43-B44D-B0C811D6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locales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201AB2-C025-C841-90EC-8E27F7D2F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25" y="350456"/>
            <a:ext cx="71374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577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Tuples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B4B470-D956-B64A-8D4E-B9E0CD1C4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682626"/>
            <a:ext cx="8105775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199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Tuples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nombres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7A0356-CBA3-514C-8763-183E3B081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612776"/>
            <a:ext cx="79121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301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Tuples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Inferiendo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nombres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45EBCF-F11E-3D48-8021-D96435FB1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110" y="365961"/>
            <a:ext cx="5528580" cy="54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111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Tuples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Deconstruct)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9BB626-1CE8-A544-9530-0681AFF84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066" y="527049"/>
            <a:ext cx="6933732" cy="522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558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Tuples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Retornando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D232C1-CA4E-404C-B635-A88A50E9C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892087"/>
            <a:ext cx="7887566" cy="41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298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EE7775-656D-214A-8535-0656EF2F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Programación Orientada a Objetos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433A9-9D8C-F745-9F58-F394CD5CC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Object-Oriented </a:t>
            </a:r>
            <a:r>
              <a:rPr lang="en-US" sz="2200" dirty="0" err="1">
                <a:solidFill>
                  <a:srgbClr val="000000"/>
                </a:solidFill>
              </a:rPr>
              <a:t>capacidades</a:t>
            </a:r>
            <a:r>
              <a:rPr lang="en-US" sz="2200" dirty="0">
                <a:solidFill>
                  <a:srgbClr val="000000"/>
                </a:solidFill>
              </a:rPr>
              <a:t> de C#</a:t>
            </a:r>
          </a:p>
          <a:p>
            <a:r>
              <a:rPr lang="en-US" sz="2200" dirty="0">
                <a:solidFill>
                  <a:srgbClr val="000000"/>
                </a:solidFill>
              </a:rPr>
              <a:t>La </a:t>
            </a:r>
            <a:r>
              <a:rPr lang="en-US" sz="2200" dirty="0" err="1">
                <a:solidFill>
                  <a:srgbClr val="000000"/>
                </a:solidFill>
              </a:rPr>
              <a:t>Clase</a:t>
            </a:r>
            <a:r>
              <a:rPr lang="en-US" sz="2200" dirty="0">
                <a:solidFill>
                  <a:srgbClr val="000000"/>
                </a:solidFill>
              </a:rPr>
              <a:t>  </a:t>
            </a:r>
            <a:r>
              <a:rPr lang="en-US" sz="2200" dirty="0" err="1">
                <a:solidFill>
                  <a:srgbClr val="000000"/>
                </a:solidFill>
              </a:rPr>
              <a:t>como</a:t>
            </a:r>
            <a:r>
              <a:rPr lang="en-US" sz="2200" dirty="0">
                <a:solidFill>
                  <a:srgbClr val="000000"/>
                </a:solidFill>
              </a:rPr>
              <a:t> el principal </a:t>
            </a:r>
            <a:r>
              <a:rPr lang="en-US" sz="2200" dirty="0" err="1">
                <a:solidFill>
                  <a:srgbClr val="000000"/>
                </a:solidFill>
              </a:rPr>
              <a:t>Tipo</a:t>
            </a:r>
            <a:r>
              <a:rPr lang="en-US" sz="2200" dirty="0">
                <a:solidFill>
                  <a:srgbClr val="000000"/>
                </a:solidFill>
              </a:rPr>
              <a:t> del </a:t>
            </a:r>
            <a:r>
              <a:rPr lang="en-US" sz="2200" dirty="0" err="1">
                <a:solidFill>
                  <a:srgbClr val="000000"/>
                </a:solidFill>
              </a:rPr>
              <a:t>lenguaje</a:t>
            </a: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 err="1">
                <a:solidFill>
                  <a:srgbClr val="000000"/>
                </a:solidFill>
              </a:rPr>
              <a:t>Aprendiendo</a:t>
            </a:r>
            <a:r>
              <a:rPr lang="en-US" sz="2200" dirty="0">
                <a:solidFill>
                  <a:srgbClr val="000000"/>
                </a:solidFill>
              </a:rPr>
              <a:t> a </a:t>
            </a:r>
            <a:r>
              <a:rPr lang="en-US" sz="2200" dirty="0" err="1">
                <a:solidFill>
                  <a:srgbClr val="000000"/>
                </a:solidFill>
              </a:rPr>
              <a:t>encapsular</a:t>
            </a:r>
            <a:r>
              <a:rPr lang="en-US" sz="2200" dirty="0">
                <a:solidFill>
                  <a:srgbClr val="000000"/>
                </a:solidFill>
              </a:rPr>
              <a:t> con </a:t>
            </a:r>
            <a:r>
              <a:rPr lang="en-US" sz="2200" dirty="0" err="1">
                <a:solidFill>
                  <a:srgbClr val="000000"/>
                </a:solidFill>
              </a:rPr>
              <a:t>Clases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Métodos</a:t>
            </a:r>
            <a:r>
              <a:rPr lang="en-US" sz="2200" dirty="0">
                <a:solidFill>
                  <a:srgbClr val="000000"/>
                </a:solidFill>
              </a:rPr>
              <a:t> y </a:t>
            </a:r>
            <a:r>
              <a:rPr lang="en-US" sz="2200" dirty="0" err="1">
                <a:solidFill>
                  <a:srgbClr val="000000"/>
                </a:solidFill>
              </a:rPr>
              <a:t>Propiedades</a:t>
            </a:r>
            <a:r>
              <a:rPr lang="en-US" sz="2200" dirty="0">
                <a:solidFill>
                  <a:srgbClr val="000000"/>
                </a:solidFill>
              </a:rPr>
              <a:t> de </a:t>
            </a:r>
            <a:r>
              <a:rPr lang="en-US" sz="2200" dirty="0" err="1">
                <a:solidFill>
                  <a:srgbClr val="000000"/>
                </a:solidFill>
              </a:rPr>
              <a:t>una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Clase</a:t>
            </a: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 err="1">
                <a:solidFill>
                  <a:srgbClr val="000000"/>
                </a:solidFill>
              </a:rPr>
              <a:t>Construyendo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objetos</a:t>
            </a:r>
            <a:r>
              <a:rPr lang="en-US" sz="2200" dirty="0">
                <a:solidFill>
                  <a:srgbClr val="000000"/>
                </a:solidFill>
              </a:rPr>
              <a:t> a </a:t>
            </a:r>
            <a:r>
              <a:rPr lang="en-US" sz="2200" dirty="0" err="1">
                <a:solidFill>
                  <a:srgbClr val="000000"/>
                </a:solidFill>
              </a:rPr>
              <a:t>partir</a:t>
            </a:r>
            <a:r>
              <a:rPr lang="en-US" sz="2200" dirty="0">
                <a:solidFill>
                  <a:srgbClr val="000000"/>
                </a:solidFill>
              </a:rPr>
              <a:t> de las </a:t>
            </a:r>
            <a:r>
              <a:rPr lang="en-US" sz="2200" dirty="0" err="1">
                <a:solidFill>
                  <a:srgbClr val="000000"/>
                </a:solidFill>
              </a:rPr>
              <a:t>Clases</a:t>
            </a: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El </a:t>
            </a:r>
            <a:r>
              <a:rPr lang="en-US" sz="2200" dirty="0" err="1">
                <a:solidFill>
                  <a:srgbClr val="000000"/>
                </a:solidFill>
              </a:rPr>
              <a:t>concepto</a:t>
            </a:r>
            <a:r>
              <a:rPr lang="en-US" sz="2200" dirty="0">
                <a:solidFill>
                  <a:srgbClr val="000000"/>
                </a:solidFill>
              </a:rPr>
              <a:t> de static class y </a:t>
            </a:r>
            <a:r>
              <a:rPr lang="en-US" sz="2200" dirty="0" err="1">
                <a:solidFill>
                  <a:srgbClr val="000000"/>
                </a:solidFill>
              </a:rPr>
              <a:t>miembros</a:t>
            </a:r>
            <a:r>
              <a:rPr lang="en-US" sz="2200" dirty="0">
                <a:solidFill>
                  <a:srgbClr val="000000"/>
                </a:solidFill>
              </a:rPr>
              <a:t> static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Sintaxis</a:t>
            </a:r>
            <a:r>
              <a:rPr lang="en-US" sz="2200" dirty="0">
                <a:solidFill>
                  <a:srgbClr val="000000"/>
                </a:solidFill>
              </a:rPr>
              <a:t> de </a:t>
            </a:r>
            <a:r>
              <a:rPr lang="en-US" sz="2200" dirty="0" err="1">
                <a:solidFill>
                  <a:srgbClr val="000000"/>
                </a:solidFill>
              </a:rPr>
              <a:t>inicialización</a:t>
            </a:r>
            <a:r>
              <a:rPr lang="en-US" sz="2200" dirty="0">
                <a:solidFill>
                  <a:srgbClr val="000000"/>
                </a:solidFill>
              </a:rPr>
              <a:t> de </a:t>
            </a:r>
            <a:r>
              <a:rPr lang="en-US" sz="2200" dirty="0" err="1">
                <a:solidFill>
                  <a:srgbClr val="000000"/>
                </a:solidFill>
              </a:rPr>
              <a:t>objetos</a:t>
            </a:r>
            <a:r>
              <a:rPr lang="en-US" sz="2200" dirty="0">
                <a:solidFill>
                  <a:srgbClr val="000000"/>
                </a:solidFill>
              </a:rPr>
              <a:t>, </a:t>
            </a:r>
            <a:r>
              <a:rPr lang="en-US" sz="2200" dirty="0" err="1">
                <a:solidFill>
                  <a:srgbClr val="000000"/>
                </a:solidFill>
              </a:rPr>
              <a:t>campos</a:t>
            </a:r>
            <a:r>
              <a:rPr lang="en-US" sz="2200" dirty="0">
                <a:solidFill>
                  <a:srgbClr val="000000"/>
                </a:solidFill>
              </a:rPr>
              <a:t> read-only 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Clases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parciales</a:t>
            </a:r>
            <a:endParaRPr lang="en-US" sz="2200" dirty="0">
              <a:solidFill>
                <a:srgbClr val="000000"/>
              </a:solidFill>
            </a:endParaRPr>
          </a:p>
          <a:p>
            <a:endParaRPr lang="en-US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504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Clases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(</a:t>
            </a:r>
            <a:r>
              <a:rPr lang="en-US" sz="2400" dirty="0" err="1">
                <a:solidFill>
                  <a:srgbClr val="FFFFFF"/>
                </a:solidFill>
              </a:rPr>
              <a:t>Miembros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estáticos</a:t>
            </a:r>
            <a:r>
              <a:rPr lang="en-US" sz="2400" dirty="0">
                <a:solidFill>
                  <a:srgbClr val="FFFFFF"/>
                </a:solidFill>
              </a:rPr>
              <a:t>)  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9BFCD-98D3-E94F-9E5B-125FF116E11F}"/>
              </a:ext>
            </a:extLst>
          </p:cNvPr>
          <p:cNvSpPr txBox="1"/>
          <p:nvPr/>
        </p:nvSpPr>
        <p:spPr>
          <a:xfrm>
            <a:off x="638174" y="3571588"/>
            <a:ext cx="3248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Una forma de </a:t>
            </a:r>
            <a:r>
              <a:rPr lang="en-US" dirty="0" err="1"/>
              <a:t>agrupar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(</a:t>
            </a:r>
            <a:r>
              <a:rPr lang="en-US" dirty="0" err="1"/>
              <a:t>funciones</a:t>
            </a:r>
            <a:r>
              <a:rPr lang="en-US" dirty="0"/>
              <a:t>), para que </a:t>
            </a:r>
            <a:r>
              <a:rPr lang="en-US" dirty="0" err="1"/>
              <a:t>funcionen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“scope” de la </a:t>
            </a:r>
            <a:r>
              <a:rPr lang="en-US" dirty="0" err="1"/>
              <a:t>clase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2857A-4375-6D4D-9AC6-49B2AF6032EB}"/>
              </a:ext>
            </a:extLst>
          </p:cNvPr>
          <p:cNvSpPr txBox="1"/>
          <p:nvPr/>
        </p:nvSpPr>
        <p:spPr>
          <a:xfrm>
            <a:off x="638173" y="4666080"/>
            <a:ext cx="3448051" cy="374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ElPrograma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345E5-433A-CB46-88D2-5E6665A05320}"/>
              </a:ext>
            </a:extLst>
          </p:cNvPr>
          <p:cNvSpPr txBox="1"/>
          <p:nvPr/>
        </p:nvSpPr>
        <p:spPr>
          <a:xfrm>
            <a:off x="638173" y="5040152"/>
            <a:ext cx="344805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void Main()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private static string Saluda(string)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private static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Suma(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769547-5699-F145-945E-2408A438A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28" y="832682"/>
            <a:ext cx="70993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768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Clases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2000" dirty="0" err="1">
                <a:solidFill>
                  <a:srgbClr val="FFFFFF"/>
                </a:solidFill>
              </a:rPr>
              <a:t>dividiendo</a:t>
            </a:r>
            <a:r>
              <a:rPr lang="en-US" sz="2000" dirty="0">
                <a:solidFill>
                  <a:srgbClr val="FFFFFF"/>
                </a:solidFill>
              </a:rPr>
              <a:t> para </a:t>
            </a:r>
            <a:r>
              <a:rPr lang="en-US" sz="2000" dirty="0" err="1">
                <a:solidFill>
                  <a:srgbClr val="FFFFFF"/>
                </a:solidFill>
              </a:rPr>
              <a:t>vencer</a:t>
            </a:r>
            <a:r>
              <a:rPr lang="en-US" sz="3200" dirty="0">
                <a:solidFill>
                  <a:srgbClr val="FFFFFF"/>
                </a:solidFill>
              </a:rPr>
              <a:t>)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2857A-4375-6D4D-9AC6-49B2AF6032EB}"/>
              </a:ext>
            </a:extLst>
          </p:cNvPr>
          <p:cNvSpPr txBox="1"/>
          <p:nvPr/>
        </p:nvSpPr>
        <p:spPr>
          <a:xfrm>
            <a:off x="638175" y="3481686"/>
            <a:ext cx="2506806" cy="3788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ElPrograma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345E5-433A-CB46-88D2-5E6665A05320}"/>
              </a:ext>
            </a:extLst>
          </p:cNvPr>
          <p:cNvSpPr txBox="1"/>
          <p:nvPr/>
        </p:nvSpPr>
        <p:spPr>
          <a:xfrm>
            <a:off x="638175" y="3855819"/>
            <a:ext cx="2506806" cy="374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void Main()</a:t>
            </a: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226A1A-45E1-B24F-8C94-9AB282DE4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525" y="630851"/>
            <a:ext cx="7099300" cy="4686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6B2CA40-86D4-6A4A-B416-161E2CF09443}"/>
              </a:ext>
            </a:extLst>
          </p:cNvPr>
          <p:cNvSpPr txBox="1"/>
          <p:nvPr/>
        </p:nvSpPr>
        <p:spPr>
          <a:xfrm>
            <a:off x="638175" y="4400215"/>
            <a:ext cx="3448051" cy="374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 (class) Robot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2C89B1-60CF-EB4F-AE93-12DE1EC04E71}"/>
              </a:ext>
            </a:extLst>
          </p:cNvPr>
          <p:cNvSpPr txBox="1"/>
          <p:nvPr/>
        </p:nvSpPr>
        <p:spPr>
          <a:xfrm>
            <a:off x="638175" y="4774287"/>
            <a:ext cx="344805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string Saluda(string)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Suma(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360008-D9BC-BE41-8A35-F1ACA72FFA42}"/>
              </a:ext>
            </a:extLst>
          </p:cNvPr>
          <p:cNvSpPr txBox="1"/>
          <p:nvPr/>
        </p:nvSpPr>
        <p:spPr>
          <a:xfrm>
            <a:off x="638175" y="5603752"/>
            <a:ext cx="3816350" cy="374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System.Console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D0F2A6-F505-024A-BEE1-2CD5A1AFAAC8}"/>
              </a:ext>
            </a:extLst>
          </p:cNvPr>
          <p:cNvSpPr txBox="1"/>
          <p:nvPr/>
        </p:nvSpPr>
        <p:spPr>
          <a:xfrm>
            <a:off x="638175" y="5977824"/>
            <a:ext cx="3816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string WriteLine(string)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……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85EEBA0B-4E1F-3244-9930-4A75A18BF69C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144981" y="4042855"/>
            <a:ext cx="741219" cy="958635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72C3E36-8D06-E041-829E-A2BDB4F4E05D}"/>
              </a:ext>
            </a:extLst>
          </p:cNvPr>
          <p:cNvCxnSpPr>
            <a:stCxn id="12" idx="3"/>
          </p:cNvCxnSpPr>
          <p:nvPr/>
        </p:nvCxnSpPr>
        <p:spPr>
          <a:xfrm>
            <a:off x="3144981" y="4042855"/>
            <a:ext cx="1136074" cy="2094709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3438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Clases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2000" dirty="0" err="1">
                <a:solidFill>
                  <a:srgbClr val="FFFFFF"/>
                </a:solidFill>
              </a:rPr>
              <a:t>miembros</a:t>
            </a:r>
            <a:r>
              <a:rPr lang="en-US" sz="2000" dirty="0">
                <a:solidFill>
                  <a:srgbClr val="FFFFFF"/>
                </a:solidFill>
              </a:rPr>
              <a:t> static: </a:t>
            </a:r>
            <a:r>
              <a:rPr lang="en-US" sz="2000" dirty="0" err="1">
                <a:solidFill>
                  <a:srgbClr val="FFFFFF"/>
                </a:solidFill>
              </a:rPr>
              <a:t>únicos</a:t>
            </a:r>
            <a:r>
              <a:rPr lang="en-US" sz="2000" dirty="0">
                <a:solidFill>
                  <a:srgbClr val="FFFFFF"/>
                </a:solidFill>
              </a:rPr>
              <a:t> para </a:t>
            </a:r>
            <a:r>
              <a:rPr lang="en-US" sz="2000" dirty="0" err="1">
                <a:solidFill>
                  <a:srgbClr val="FFFFFF"/>
                </a:solidFill>
              </a:rPr>
              <a:t>todo</a:t>
            </a:r>
            <a:r>
              <a:rPr lang="en-US" sz="2000" dirty="0">
                <a:solidFill>
                  <a:srgbClr val="FFFFFF"/>
                </a:solidFill>
              </a:rPr>
              <a:t> el </a:t>
            </a:r>
            <a:r>
              <a:rPr lang="en-US" sz="2000" dirty="0" err="1">
                <a:solidFill>
                  <a:srgbClr val="FFFFFF"/>
                </a:solidFill>
              </a:rPr>
              <a:t>programa</a:t>
            </a:r>
            <a:r>
              <a:rPr lang="en-US" sz="3200" dirty="0">
                <a:solidFill>
                  <a:srgbClr val="FFFFFF"/>
                </a:solidFill>
              </a:rPr>
              <a:t>)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41DEED-4E5D-B24D-ADC5-E064CB44D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760" y="52244"/>
            <a:ext cx="6057900" cy="346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543844-4F9C-D340-9761-5425EBE0D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136" y="3519344"/>
            <a:ext cx="7531100" cy="1778000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A4BF27-C8AD-324B-9EEC-E0E4BE542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486" y="5070763"/>
            <a:ext cx="3962400" cy="15332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2095CBA-DC39-2B49-A8BD-9CEB79F34164}"/>
              </a:ext>
            </a:extLst>
          </p:cNvPr>
          <p:cNvSpPr txBox="1"/>
          <p:nvPr/>
        </p:nvSpPr>
        <p:spPr>
          <a:xfrm>
            <a:off x="638175" y="4050360"/>
            <a:ext cx="3448051" cy="374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 (class) Robot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ED2A12-AFEB-9C49-8324-7BC2ABBD8084}"/>
              </a:ext>
            </a:extLst>
          </p:cNvPr>
          <p:cNvSpPr txBox="1"/>
          <p:nvPr/>
        </p:nvSpPr>
        <p:spPr>
          <a:xfrm>
            <a:off x="638175" y="4424432"/>
            <a:ext cx="344805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public static string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nombre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string Saluda(string)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Suma(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string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MiNombre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585543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017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Clases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2000" dirty="0" err="1">
                <a:solidFill>
                  <a:srgbClr val="FFFFFF"/>
                </a:solidFill>
              </a:rPr>
              <a:t>miembros</a:t>
            </a:r>
            <a:r>
              <a:rPr lang="en-US" sz="2000" dirty="0">
                <a:solidFill>
                  <a:srgbClr val="FFFFFF"/>
                </a:solidFill>
              </a:rPr>
              <a:t> de </a:t>
            </a:r>
            <a:r>
              <a:rPr lang="en-US" sz="2000" dirty="0" err="1">
                <a:solidFill>
                  <a:srgbClr val="FFFFFF"/>
                </a:solidFill>
              </a:rPr>
              <a:t>instancia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- no static </a:t>
            </a:r>
            <a:r>
              <a:rPr lang="en-US" sz="3200" dirty="0">
                <a:solidFill>
                  <a:srgbClr val="FFFFFF"/>
                </a:solidFill>
              </a:rPr>
              <a:t>)</a:t>
            </a: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095CBA-DC39-2B49-A8BD-9CEB79F34164}"/>
              </a:ext>
            </a:extLst>
          </p:cNvPr>
          <p:cNvSpPr txBox="1"/>
          <p:nvPr/>
        </p:nvSpPr>
        <p:spPr>
          <a:xfrm>
            <a:off x="821747" y="1969083"/>
            <a:ext cx="2840183" cy="374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 (class) Robot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380CA2-FB5C-984A-B15D-73F612D71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113002"/>
            <a:ext cx="7048500" cy="231847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CCF39C-4670-BB43-B8B6-9E60779EC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407" y="2431474"/>
            <a:ext cx="82931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38CDF6-4EBB-3C47-B294-D87768045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407" y="5868411"/>
            <a:ext cx="6350000" cy="10795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4ED2A12-AFEB-9C49-8324-7BC2ABBD8084}"/>
              </a:ext>
            </a:extLst>
          </p:cNvPr>
          <p:cNvSpPr txBox="1"/>
          <p:nvPr/>
        </p:nvSpPr>
        <p:spPr>
          <a:xfrm>
            <a:off x="821747" y="2343155"/>
            <a:ext cx="2840183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public string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nombre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public string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habilidad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string Saluda(string)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Suma(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double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Raiz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(double)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string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MiNombre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()</a:t>
            </a:r>
          </a:p>
        </p:txBody>
      </p:sp>
      <p:pic>
        <p:nvPicPr>
          <p:cNvPr id="12" name="Picture 11" descr="A picture containing animal&#10;&#10;Description automatically generated">
            <a:extLst>
              <a:ext uri="{FF2B5EF4-FFF2-40B4-BE49-F238E27FC236}">
                <a16:creationId xmlns:a16="http://schemas.microsoft.com/office/drawing/2014/main" id="{3C812560-9F54-F648-93EB-8A3CD0FFF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241" y="4225940"/>
            <a:ext cx="3544166" cy="244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44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2F065-E359-A44A-9AE5-632DDC90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Scope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las variables locales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4C70226-0C54-5A4F-966B-C52AC7A8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519128"/>
            <a:ext cx="7347537" cy="38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3344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017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Class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Estado y </a:t>
            </a:r>
            <a:r>
              <a:rPr lang="en-US" sz="2800" dirty="0" err="1">
                <a:solidFill>
                  <a:srgbClr val="FFFFFF"/>
                </a:solidFill>
              </a:rPr>
              <a:t>Comportamiento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4DC90D-8A50-0C4B-BA0F-38DD8E257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795" y="3332163"/>
            <a:ext cx="5029200" cy="33274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175270-F447-4C46-90C5-D707CE7C5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60813"/>
            <a:ext cx="3759200" cy="20701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A231BD-289F-E146-9162-B77BA4E43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795" y="124981"/>
            <a:ext cx="49149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179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017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Class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 err="1">
                <a:solidFill>
                  <a:srgbClr val="FFFFFF"/>
                </a:solidFill>
              </a:rPr>
              <a:t>Constructores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04DD77-45AE-E144-AD34-A9AA89F4E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804" y="185017"/>
            <a:ext cx="3962400" cy="32893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1D373C-9139-B948-8697-4AFB020BE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804" y="3441700"/>
            <a:ext cx="4991100" cy="34163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E8AF51-E15A-BE46-A205-8D109D7B3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8025" y="343767"/>
            <a:ext cx="19558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811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017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Class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Constructor </a:t>
            </a:r>
            <a:r>
              <a:rPr lang="en-US" sz="2800" dirty="0" err="1">
                <a:solidFill>
                  <a:srgbClr val="FFFFFF"/>
                </a:solidFill>
              </a:rPr>
              <a:t>por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omisión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04DD77-45AE-E144-AD34-A9AA89F4E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804" y="185017"/>
            <a:ext cx="3962400" cy="32893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1D373C-9139-B948-8697-4AFB020BE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804" y="3441700"/>
            <a:ext cx="4991100" cy="34163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E8AF51-E15A-BE46-A205-8D109D7B3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8025" y="343767"/>
            <a:ext cx="19558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614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017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Class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Constructor </a:t>
            </a:r>
            <a:r>
              <a:rPr lang="en-US" sz="2800" dirty="0" err="1">
                <a:solidFill>
                  <a:srgbClr val="FFFFFF"/>
                </a:solidFill>
              </a:rPr>
              <a:t>codificado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el </a:t>
            </a:r>
            <a:r>
              <a:rPr lang="en-US" sz="2800" dirty="0" err="1">
                <a:solidFill>
                  <a:srgbClr val="FFFFFF"/>
                </a:solidFill>
              </a:rPr>
              <a:t>puntero</a:t>
            </a:r>
            <a:r>
              <a:rPr lang="en-US" sz="2800" dirty="0">
                <a:solidFill>
                  <a:srgbClr val="FFFFFF"/>
                </a:solidFill>
              </a:rPr>
              <a:t> “this”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5B2F7E-DC11-7E4A-A5C7-4AEA0C4E1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106859"/>
            <a:ext cx="5473700" cy="385663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3FFD12-C9E7-934B-9EBA-4696922BE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225" y="3628736"/>
            <a:ext cx="5829300" cy="322926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8DA825-815E-3A4E-9B7E-155CCCDD7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75" y="4621657"/>
            <a:ext cx="29083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748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593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Constructores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(overloading)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D82AF-777C-9049-83F7-0E0267D06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1021208"/>
            <a:ext cx="3644900" cy="14732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67820C-EFE0-1245-8E6D-E30B13707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0" y="2408315"/>
            <a:ext cx="5422900" cy="41275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DFD109-80BA-C74C-BDA0-DF4A9B4E7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00" y="202058"/>
            <a:ext cx="5842000" cy="31115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E9B6B5-4468-6E4A-A4B7-9B7CF167A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0" y="3891408"/>
            <a:ext cx="52324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806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202948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Constructores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(overloading </a:t>
            </a:r>
            <a:r>
              <a:rPr lang="en-US" sz="2800" dirty="0" err="1">
                <a:solidFill>
                  <a:srgbClr val="FFFFFF"/>
                </a:solidFill>
              </a:rPr>
              <a:t>encadenando</a:t>
            </a:r>
            <a:r>
              <a:rPr lang="en-US" sz="2800" dirty="0">
                <a:solidFill>
                  <a:srgbClr val="FFFFFF"/>
                </a:solidFill>
              </a:rPr>
              <a:t> this)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D82AF-777C-9049-83F7-0E0267D06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63" y="1927226"/>
            <a:ext cx="3644900" cy="14732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8AA3FF-69A4-784D-93FD-B5E108740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5" y="3400426"/>
            <a:ext cx="6197600" cy="29083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D793486-2A4B-2043-9FDB-66DB3F85C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400" y="68263"/>
            <a:ext cx="6197600" cy="3263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EF75E2-1449-7E47-B559-12DDE3481816}"/>
              </a:ext>
            </a:extLst>
          </p:cNvPr>
          <p:cNvCxnSpPr/>
          <p:nvPr/>
        </p:nvCxnSpPr>
        <p:spPr>
          <a:xfrm>
            <a:off x="5449824" y="0"/>
            <a:ext cx="0" cy="3332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937090-2974-7640-8736-91D865EF978E}"/>
              </a:ext>
            </a:extLst>
          </p:cNvPr>
          <p:cNvCxnSpPr/>
          <p:nvPr/>
        </p:nvCxnSpPr>
        <p:spPr>
          <a:xfrm>
            <a:off x="5449824" y="3332163"/>
            <a:ext cx="6742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4B539E-DD21-5444-8AB3-AD10A1D1826A}"/>
              </a:ext>
            </a:extLst>
          </p:cNvPr>
          <p:cNvCxnSpPr>
            <a:cxnSpLocks/>
          </p:cNvCxnSpPr>
          <p:nvPr/>
        </p:nvCxnSpPr>
        <p:spPr>
          <a:xfrm>
            <a:off x="6583680" y="3332163"/>
            <a:ext cx="0" cy="3525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F249FD79-F9FB-8842-B81A-9D6386097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1020" y="3693351"/>
            <a:ext cx="5207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1976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17" y="1260160"/>
            <a:ext cx="3611233" cy="1241804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 err="1">
                <a:solidFill>
                  <a:srgbClr val="FFFFFF"/>
                </a:solidFill>
              </a:rPr>
              <a:t>Constructores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(overloading </a:t>
            </a:r>
            <a:r>
              <a:rPr lang="en-US" sz="2400" dirty="0" err="1">
                <a:solidFill>
                  <a:srgbClr val="FFFFFF"/>
                </a:solidFill>
              </a:rPr>
              <a:t>usando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argumentos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opcionales</a:t>
            </a:r>
            <a:r>
              <a:rPr lang="en-US" sz="2800" dirty="0">
                <a:solidFill>
                  <a:srgbClr val="FFFFFF"/>
                </a:solidFill>
              </a:rPr>
              <a:t>)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D82AF-777C-9049-83F7-0E0267D06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63" y="1927226"/>
            <a:ext cx="3644900" cy="14732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D793486-2A4B-2043-9FDB-66DB3F85C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400" y="68263"/>
            <a:ext cx="6197600" cy="3263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EF75E2-1449-7E47-B559-12DDE3481816}"/>
              </a:ext>
            </a:extLst>
          </p:cNvPr>
          <p:cNvCxnSpPr/>
          <p:nvPr/>
        </p:nvCxnSpPr>
        <p:spPr>
          <a:xfrm>
            <a:off x="5449824" y="0"/>
            <a:ext cx="0" cy="3332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937090-2974-7640-8736-91D865EF978E}"/>
              </a:ext>
            </a:extLst>
          </p:cNvPr>
          <p:cNvCxnSpPr/>
          <p:nvPr/>
        </p:nvCxnSpPr>
        <p:spPr>
          <a:xfrm>
            <a:off x="5449824" y="3332163"/>
            <a:ext cx="6742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49D0EA-EE3E-584C-A8F9-16F047CE0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63" y="3424491"/>
            <a:ext cx="6616700" cy="326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662D25-4E8A-9E42-9C69-E718302A2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0" y="3779837"/>
            <a:ext cx="5207000" cy="2921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9ABDF7-4495-8447-989E-F54A6BF737E8}"/>
              </a:ext>
            </a:extLst>
          </p:cNvPr>
          <p:cNvCxnSpPr/>
          <p:nvPr/>
        </p:nvCxnSpPr>
        <p:spPr>
          <a:xfrm>
            <a:off x="6985000" y="3332163"/>
            <a:ext cx="0" cy="3525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7746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71" y="1260160"/>
            <a:ext cx="3248024" cy="124180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Constructores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(</a:t>
            </a:r>
            <a:r>
              <a:rPr lang="en-US" sz="2800" dirty="0" err="1">
                <a:solidFill>
                  <a:srgbClr val="FFFFFF"/>
                </a:solidFill>
              </a:rPr>
              <a:t>métodos</a:t>
            </a:r>
            <a:r>
              <a:rPr lang="en-US" sz="2800" dirty="0">
                <a:solidFill>
                  <a:srgbClr val="FFFFFF"/>
                </a:solidFill>
              </a:rPr>
              <a:t> lambda)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D82AF-777C-9049-83F7-0E0267D06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5" y="1624526"/>
            <a:ext cx="3644900" cy="1473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13CFD1-153C-2243-8A7C-AAC187667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536" y="3716753"/>
            <a:ext cx="4399026" cy="30734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8D03BF-919A-F64C-8A53-5004406F2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95" y="3097726"/>
            <a:ext cx="6591300" cy="35687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EF75E2-1449-7E47-B559-12DDE3481816}"/>
              </a:ext>
            </a:extLst>
          </p:cNvPr>
          <p:cNvCxnSpPr>
            <a:cxnSpLocks/>
          </p:cNvCxnSpPr>
          <p:nvPr/>
        </p:nvCxnSpPr>
        <p:spPr>
          <a:xfrm>
            <a:off x="5449824" y="0"/>
            <a:ext cx="0" cy="3600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937090-2974-7640-8736-91D865EF978E}"/>
              </a:ext>
            </a:extLst>
          </p:cNvPr>
          <p:cNvCxnSpPr/>
          <p:nvPr/>
        </p:nvCxnSpPr>
        <p:spPr>
          <a:xfrm>
            <a:off x="5449824" y="3600198"/>
            <a:ext cx="6742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003868-0DA1-E34C-B6F2-408AFA008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5262" y="-21556"/>
            <a:ext cx="65913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0751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71" y="1260160"/>
            <a:ext cx="3248024" cy="124180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Constructores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(</a:t>
            </a:r>
            <a:r>
              <a:rPr lang="en-US" sz="2800" dirty="0" err="1">
                <a:solidFill>
                  <a:srgbClr val="FFFFFF"/>
                </a:solidFill>
              </a:rPr>
              <a:t>inicialización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campos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en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línea</a:t>
            </a:r>
            <a:r>
              <a:rPr lang="en-US" sz="2800" dirty="0">
                <a:solidFill>
                  <a:srgbClr val="FFFFFF"/>
                </a:solidFill>
              </a:rPr>
              <a:t>)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3CFD1-153C-2243-8A7C-AAC187667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58" y="3731991"/>
            <a:ext cx="4399026" cy="278086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0DB5E1-9CF7-EF4B-BBFC-12D2A1971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2" y="146047"/>
            <a:ext cx="65532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0462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71" y="1260160"/>
            <a:ext cx="3248024" cy="124180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Miembros</a:t>
            </a:r>
            <a:r>
              <a:rPr lang="en-US" sz="2800" dirty="0">
                <a:solidFill>
                  <a:srgbClr val="FFFFFF"/>
                </a:solidFill>
              </a:rPr>
              <a:t> static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5DF60F-1B63-174B-9004-FDE0C123B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2" y="698882"/>
            <a:ext cx="6426200" cy="2184400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457B9F-0624-824E-81A1-77A7F3D10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512" y="3600198"/>
            <a:ext cx="5384800" cy="31669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EF75E2-1449-7E47-B559-12DDE3481816}"/>
              </a:ext>
            </a:extLst>
          </p:cNvPr>
          <p:cNvCxnSpPr>
            <a:cxnSpLocks/>
          </p:cNvCxnSpPr>
          <p:nvPr/>
        </p:nvCxnSpPr>
        <p:spPr>
          <a:xfrm>
            <a:off x="5449824" y="0"/>
            <a:ext cx="0" cy="3600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937090-2974-7640-8736-91D865EF978E}"/>
              </a:ext>
            </a:extLst>
          </p:cNvPr>
          <p:cNvCxnSpPr/>
          <p:nvPr/>
        </p:nvCxnSpPr>
        <p:spPr>
          <a:xfrm>
            <a:off x="5449824" y="3600198"/>
            <a:ext cx="6742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D32D942-57B4-5744-95F9-1F47A0275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595" y="90869"/>
            <a:ext cx="6134100" cy="3400426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7BEE2D-AD23-CC44-9C7D-9F3FF2454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0" y="2803908"/>
            <a:ext cx="4648200" cy="2209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6101A4-B804-784A-8471-C7DD3DC32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10" y="4975484"/>
            <a:ext cx="5511800" cy="17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07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Conflictos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scope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declaración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variables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89F3E9-B070-5A49-9A35-84F2DCE7C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71162"/>
            <a:ext cx="81026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2034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6" y="114302"/>
            <a:ext cx="3248024" cy="189411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Miembros</a:t>
            </a:r>
            <a:r>
              <a:rPr lang="en-US" sz="2800" dirty="0">
                <a:solidFill>
                  <a:srgbClr val="FFFFFF"/>
                </a:solidFill>
              </a:rPr>
              <a:t> static y </a:t>
            </a:r>
            <a:r>
              <a:rPr lang="en-US" sz="2800" dirty="0" err="1">
                <a:solidFill>
                  <a:srgbClr val="FFFFFF"/>
                </a:solidFill>
              </a:rPr>
              <a:t>miembros</a:t>
            </a:r>
            <a:r>
              <a:rPr lang="en-US" sz="2800" dirty="0">
                <a:solidFill>
                  <a:srgbClr val="FFFFFF"/>
                </a:solidFill>
              </a:rPr>
              <a:t> de </a:t>
            </a:r>
            <a:r>
              <a:rPr lang="en-US" sz="2800" dirty="0" err="1">
                <a:solidFill>
                  <a:srgbClr val="FFFFFF"/>
                </a:solidFill>
              </a:rPr>
              <a:t>instancia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034F24F-3B12-054B-BC35-B31A996DC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378" y="668629"/>
            <a:ext cx="55245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5431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0"/>
            <a:ext cx="3248024" cy="45943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Constructor static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9EC83D-34E5-8144-ACE3-1A7CE67C6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2564159"/>
            <a:ext cx="4445000" cy="36957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4570DB-3E9E-BD46-A68F-8F03A551A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819" y="103653"/>
            <a:ext cx="6083300" cy="37719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7D8A8200-B976-5144-85A7-6499E9DF8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900" y="3675529"/>
            <a:ext cx="5372100" cy="3078818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77EA20-A3ED-9B40-9404-68F65C8FA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81" y="621618"/>
            <a:ext cx="43561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761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0"/>
            <a:ext cx="3248024" cy="193637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Clases</a:t>
            </a:r>
            <a:r>
              <a:rPr lang="en-US" sz="2800" dirty="0">
                <a:solidFill>
                  <a:srgbClr val="FFFFFF"/>
                </a:solidFill>
              </a:rPr>
              <a:t> static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(</a:t>
            </a:r>
            <a:r>
              <a:rPr lang="en-US" sz="2800" dirty="0" err="1">
                <a:solidFill>
                  <a:srgbClr val="FFFFFF"/>
                </a:solidFill>
              </a:rPr>
              <a:t>Clases</a:t>
            </a:r>
            <a:r>
              <a:rPr lang="en-US" sz="2800" dirty="0">
                <a:solidFill>
                  <a:srgbClr val="FFFFFF"/>
                </a:solidFill>
              </a:rPr>
              <a:t> de </a:t>
            </a:r>
            <a:r>
              <a:rPr lang="en-US" sz="2800" dirty="0" err="1">
                <a:solidFill>
                  <a:srgbClr val="FFFFFF"/>
                </a:solidFill>
              </a:rPr>
              <a:t>Utilidades</a:t>
            </a:r>
            <a:r>
              <a:rPr lang="en-US" sz="2800" dirty="0">
                <a:solidFill>
                  <a:srgbClr val="FFFFFF"/>
                </a:solidFill>
              </a:rPr>
              <a:t>)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 err="1">
                <a:solidFill>
                  <a:srgbClr val="FFFFFF"/>
                </a:solidFill>
              </a:rPr>
              <a:t>System.Console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 err="1">
                <a:solidFill>
                  <a:srgbClr val="FFFFFF"/>
                </a:solidFill>
              </a:rPr>
              <a:t>System.Math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7D75B80-F6A0-9C49-8FEE-F2EE66339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91" y="2740026"/>
            <a:ext cx="10172700" cy="39116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20ACBE-1612-BD47-B165-5EDEA52C1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425" y="509963"/>
            <a:ext cx="3327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9269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-156882"/>
            <a:ext cx="3248024" cy="358588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Encapsulación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 err="1">
                <a:solidFill>
                  <a:srgbClr val="FFFFFF"/>
                </a:solidFill>
              </a:rPr>
              <a:t>modificadores</a:t>
            </a:r>
            <a:r>
              <a:rPr lang="en-US" sz="2800" dirty="0">
                <a:solidFill>
                  <a:srgbClr val="FFFFFF"/>
                </a:solidFill>
              </a:rPr>
              <a:t> de </a:t>
            </a:r>
            <a:r>
              <a:rPr lang="en-US" sz="2800" dirty="0" err="1">
                <a:solidFill>
                  <a:srgbClr val="FFFFFF"/>
                </a:solidFill>
              </a:rPr>
              <a:t>acceso</a:t>
            </a:r>
            <a:r>
              <a:rPr lang="en-US" sz="2800" dirty="0">
                <a:solidFill>
                  <a:srgbClr val="FFFFFF"/>
                </a:solidFill>
              </a:rPr>
              <a:t> de types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public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internal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EFE242-D87E-9346-8A20-8776E170A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547" y="609226"/>
            <a:ext cx="7353300" cy="402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0B0426-2152-DB4C-AE95-520058692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0514" y="5441950"/>
            <a:ext cx="3238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4270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-156882"/>
            <a:ext cx="3248024" cy="358588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Encapsulación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 err="1">
                <a:solidFill>
                  <a:srgbClr val="FFFFFF"/>
                </a:solidFill>
              </a:rPr>
              <a:t>modificadores</a:t>
            </a:r>
            <a:r>
              <a:rPr lang="en-US" sz="2800" dirty="0">
                <a:solidFill>
                  <a:srgbClr val="FFFFFF"/>
                </a:solidFill>
              </a:rPr>
              <a:t> de </a:t>
            </a:r>
            <a:r>
              <a:rPr lang="en-US" sz="2800" dirty="0" err="1">
                <a:solidFill>
                  <a:srgbClr val="FFFFFF"/>
                </a:solidFill>
              </a:rPr>
              <a:t>acceso</a:t>
            </a:r>
            <a:r>
              <a:rPr lang="en-US" sz="2800" dirty="0">
                <a:solidFill>
                  <a:srgbClr val="FFFFFF"/>
                </a:solidFill>
              </a:rPr>
              <a:t> de types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public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internal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342406-F58D-CD4A-AB03-82547ECB2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925" y="423209"/>
            <a:ext cx="7327900" cy="398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89102-BBFD-E648-9F77-2696EE276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0514" y="5101291"/>
            <a:ext cx="3238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7983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5D1D56E-CF32-DA4D-9297-0C9C67E73744}"/>
              </a:ext>
            </a:extLst>
          </p:cNvPr>
          <p:cNvSpPr/>
          <p:nvPr/>
        </p:nvSpPr>
        <p:spPr>
          <a:xfrm>
            <a:off x="4615703" y="268941"/>
            <a:ext cx="6715685" cy="43030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-156882"/>
            <a:ext cx="3248024" cy="358588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Encapsulación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 err="1">
                <a:solidFill>
                  <a:srgbClr val="FFFFFF"/>
                </a:solidFill>
              </a:rPr>
              <a:t>modificadores</a:t>
            </a:r>
            <a:r>
              <a:rPr lang="en-US" sz="2800" dirty="0">
                <a:solidFill>
                  <a:srgbClr val="FFFFFF"/>
                </a:solidFill>
              </a:rPr>
              <a:t> de </a:t>
            </a:r>
            <a:r>
              <a:rPr lang="en-US" sz="2800" dirty="0" err="1">
                <a:solidFill>
                  <a:srgbClr val="FFFFFF"/>
                </a:solidFill>
              </a:rPr>
              <a:t>acceso</a:t>
            </a:r>
            <a:r>
              <a:rPr lang="en-US" sz="2800" dirty="0">
                <a:solidFill>
                  <a:srgbClr val="FFFFFF"/>
                </a:solidFill>
              </a:rPr>
              <a:t> de types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public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internal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147495C-9A6B-F24E-B918-386965982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939" y="426570"/>
            <a:ext cx="5829300" cy="398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75B124-402C-1945-A289-77E090AF0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525" y="5140138"/>
            <a:ext cx="2527300" cy="1562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DA8151-72CC-0449-8931-B1F30211E853}"/>
              </a:ext>
            </a:extLst>
          </p:cNvPr>
          <p:cNvSpPr txBox="1"/>
          <p:nvPr/>
        </p:nvSpPr>
        <p:spPr>
          <a:xfrm>
            <a:off x="638175" y="4414370"/>
            <a:ext cx="3173506" cy="20313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Otro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Módulo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Public class </a:t>
            </a:r>
            <a:r>
              <a:rPr lang="en-US" dirty="0" err="1">
                <a:solidFill>
                  <a:srgbClr val="FF0000"/>
                </a:solidFill>
              </a:rPr>
              <a:t>OtraClase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{</a:t>
            </a:r>
          </a:p>
          <a:p>
            <a:r>
              <a:rPr lang="en-US" dirty="0"/>
              <a:t>……………………..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B55878E-EE3E-0040-A24D-7C3EC086637E}"/>
              </a:ext>
            </a:extLst>
          </p:cNvPr>
          <p:cNvCxnSpPr>
            <a:stCxn id="10" idx="3"/>
          </p:cNvCxnSpPr>
          <p:nvPr/>
        </p:nvCxnSpPr>
        <p:spPr>
          <a:xfrm flipV="1">
            <a:off x="3811681" y="555812"/>
            <a:ext cx="455519" cy="487422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C3D611-539F-034E-8207-C758B7FBCFAC}"/>
              </a:ext>
            </a:extLst>
          </p:cNvPr>
          <p:cNvCxnSpPr/>
          <p:nvPr/>
        </p:nvCxnSpPr>
        <p:spPr>
          <a:xfrm>
            <a:off x="4267200" y="555812"/>
            <a:ext cx="932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DEDDA9F-2D64-6B4E-AA1D-F9232389B4DE}"/>
              </a:ext>
            </a:extLst>
          </p:cNvPr>
          <p:cNvSpPr/>
          <p:nvPr/>
        </p:nvSpPr>
        <p:spPr>
          <a:xfrm>
            <a:off x="5063939" y="2992922"/>
            <a:ext cx="5962649" cy="1421448"/>
          </a:xfrm>
          <a:prstGeom prst="rect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CD0FFB9-725D-B145-AF72-5502074C8C7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80897" y="4500673"/>
            <a:ext cx="1015662" cy="843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1EE8645-50E1-684B-8D8F-3807F1CF0C53}"/>
              </a:ext>
            </a:extLst>
          </p:cNvPr>
          <p:cNvSpPr txBox="1"/>
          <p:nvPr/>
        </p:nvSpPr>
        <p:spPr>
          <a:xfrm>
            <a:off x="4688728" y="4645203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9267727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-156882"/>
            <a:ext cx="3248024" cy="358588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Data hiding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 err="1">
                <a:solidFill>
                  <a:srgbClr val="FFFFFF"/>
                </a:solidFill>
              </a:rPr>
              <a:t>modificadores</a:t>
            </a:r>
            <a:r>
              <a:rPr lang="en-US" sz="2800" dirty="0">
                <a:solidFill>
                  <a:srgbClr val="FFFFFF"/>
                </a:solidFill>
              </a:rPr>
              <a:t> de </a:t>
            </a:r>
            <a:r>
              <a:rPr lang="en-US" sz="2800" dirty="0" err="1">
                <a:solidFill>
                  <a:srgbClr val="FFFFFF"/>
                </a:solidFill>
              </a:rPr>
              <a:t>acceso</a:t>
            </a:r>
            <a:r>
              <a:rPr lang="en-US" sz="2800" dirty="0">
                <a:solidFill>
                  <a:srgbClr val="FFFFFF"/>
                </a:solidFill>
              </a:rPr>
              <a:t> de </a:t>
            </a:r>
            <a:r>
              <a:rPr lang="en-US" sz="2800" dirty="0" err="1">
                <a:solidFill>
                  <a:srgbClr val="FFFFFF"/>
                </a:solidFill>
              </a:rPr>
              <a:t>miembros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public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private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E6F06C-02BB-714E-BE4F-B3C9B0D35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199" y="92074"/>
            <a:ext cx="5461000" cy="41275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E63F2E-7DC1-914E-8CDB-3989F2E24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933" y="4219574"/>
            <a:ext cx="5283200" cy="25463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D6E9EBE-2A16-FA4C-9D35-9CBD1D5D3B1D}"/>
              </a:ext>
            </a:extLst>
          </p:cNvPr>
          <p:cNvSpPr/>
          <p:nvPr/>
        </p:nvSpPr>
        <p:spPr>
          <a:xfrm>
            <a:off x="3886198" y="538039"/>
            <a:ext cx="5011615" cy="1617785"/>
          </a:xfrm>
          <a:prstGeom prst="rect">
            <a:avLst/>
          </a:prstGeom>
          <a:solidFill>
            <a:schemeClr val="bg2">
              <a:lumMod val="75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3F3634-193C-0946-89CF-C1D224FB04C5}"/>
              </a:ext>
            </a:extLst>
          </p:cNvPr>
          <p:cNvSpPr txBox="1"/>
          <p:nvPr/>
        </p:nvSpPr>
        <p:spPr>
          <a:xfrm>
            <a:off x="8305802" y="1000247"/>
            <a:ext cx="298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67E134C-26D6-5848-AF77-050EC477E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75" y="4311648"/>
            <a:ext cx="4350239" cy="21901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736AE9-B130-224D-AA30-C1B127E4C0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1" y="4100511"/>
            <a:ext cx="2222500" cy="3302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D915B6-841C-8F4C-967F-8302C5FDB120}"/>
              </a:ext>
            </a:extLst>
          </p:cNvPr>
          <p:cNvCxnSpPr>
            <a:stCxn id="20" idx="3"/>
          </p:cNvCxnSpPr>
          <p:nvPr/>
        </p:nvCxnSpPr>
        <p:spPr>
          <a:xfrm flipV="1">
            <a:off x="2844801" y="2532185"/>
            <a:ext cx="1252414" cy="1733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27780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-156882"/>
            <a:ext cx="3248024" cy="358588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Data hiding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 err="1">
                <a:solidFill>
                  <a:srgbClr val="FFFFFF"/>
                </a:solidFill>
              </a:rPr>
              <a:t>Métodos</a:t>
            </a:r>
            <a:r>
              <a:rPr lang="en-US" sz="2800" dirty="0">
                <a:solidFill>
                  <a:srgbClr val="FFFFFF"/>
                </a:solidFill>
              </a:rPr>
              <a:t> accessors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(</a:t>
            </a:r>
            <a:r>
              <a:rPr lang="en-US" sz="2800" dirty="0" err="1">
                <a:solidFill>
                  <a:srgbClr val="FFFFFF"/>
                </a:solidFill>
              </a:rPr>
              <a:t>GetX</a:t>
            </a:r>
            <a:r>
              <a:rPr lang="en-US" sz="2800" dirty="0">
                <a:solidFill>
                  <a:srgbClr val="FFFFFF"/>
                </a:solidFill>
              </a:rPr>
              <a:t> y </a:t>
            </a:r>
            <a:r>
              <a:rPr lang="en-US" sz="2800" dirty="0" err="1">
                <a:solidFill>
                  <a:srgbClr val="FFFFFF"/>
                </a:solidFill>
              </a:rPr>
              <a:t>SetX</a:t>
            </a:r>
            <a:r>
              <a:rPr lang="en-US" sz="2800" dirty="0">
                <a:solidFill>
                  <a:srgbClr val="FFFFFF"/>
                </a:solidFill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F094D4-18A2-774A-847C-B73C26D12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968" y="90487"/>
            <a:ext cx="6705600" cy="4127500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1347EB-D3C1-D04F-976C-5600765EB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" y="2545826"/>
            <a:ext cx="5127868" cy="4114800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C6A337-71E6-7B4C-8FB4-6F76A4775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700" y="4493156"/>
            <a:ext cx="62992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408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28573"/>
            <a:ext cx="3248024" cy="227501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Propiedades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20B3A3D-6D70-9C40-ACD0-D4EFB6ADC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3162300"/>
            <a:ext cx="6299200" cy="5334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449B96-2D94-A547-B97D-7453BC61C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469" y="928320"/>
            <a:ext cx="6299200" cy="32766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C66DDB-8F70-F349-B7F4-A7176E78E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53" y="2706566"/>
            <a:ext cx="5290893" cy="3695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E03B87-9E9C-454A-8E08-F07800907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856774"/>
            <a:ext cx="5613400" cy="14224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947C880E-938A-A645-8810-AAD59699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469" y="394920"/>
            <a:ext cx="6299200" cy="533400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20CFDF26-C888-F048-B905-A3A072109E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1846" y="4204920"/>
            <a:ext cx="56134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706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28573"/>
            <a:ext cx="3248024" cy="227501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Propiedades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(</a:t>
            </a:r>
            <a:r>
              <a:rPr lang="en-US" sz="2800" dirty="0" err="1">
                <a:solidFill>
                  <a:srgbClr val="FFFFFF"/>
                </a:solidFill>
              </a:rPr>
              <a:t>Acceso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controlado</a:t>
            </a:r>
            <a:r>
              <a:rPr lang="en-US" sz="2800" dirty="0">
                <a:solidFill>
                  <a:srgbClr val="FFFFFF"/>
                </a:solidFill>
              </a:rPr>
              <a:t> a </a:t>
            </a:r>
            <a:r>
              <a:rPr lang="en-US" sz="2800" dirty="0" err="1">
                <a:solidFill>
                  <a:srgbClr val="FFFFFF"/>
                </a:solidFill>
              </a:rPr>
              <a:t>los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campos</a:t>
            </a:r>
            <a:r>
              <a:rPr lang="en-US" sz="2800" dirty="0">
                <a:solidFill>
                  <a:srgbClr val="FFFFFF"/>
                </a:solidFill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19F099-1334-CF48-BFD9-F22AE3E65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560" y="431800"/>
            <a:ext cx="6667285" cy="3559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E0AB9F-F32C-EF4F-A05A-7E7524336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625" y="4927600"/>
            <a:ext cx="56642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89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Toda variable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tiene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que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antes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16C51D-D956-F143-953F-4A0110E3C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0" y="330947"/>
            <a:ext cx="71374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2374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28573"/>
            <a:ext cx="3248024" cy="119062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Propiedades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automáticas</a:t>
            </a:r>
            <a:br>
              <a:rPr lang="en-US" sz="28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5C8958-C2BE-E544-934D-6CCA4F80A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4" y="936626"/>
            <a:ext cx="5143500" cy="24638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C10045-4789-2940-BB57-734FB4A08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28" y="3273427"/>
            <a:ext cx="5549900" cy="35560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1BF5FC-36EE-BD42-8411-61F9E0089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200" y="303335"/>
            <a:ext cx="5549900" cy="400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C40E32-DE3C-3E40-B5B3-DC55B05F7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647" y="5076827"/>
            <a:ext cx="56769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05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A5ED83-44C8-CD41-97B1-68C334FD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985" y="350456"/>
            <a:ext cx="75565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96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Compactando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código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9D2DB3-8AD6-934A-872F-0CEB52A5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682626"/>
            <a:ext cx="75565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6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nativos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C#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437744C-76B7-D947-91C1-EB44F30EC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662" y="-28574"/>
            <a:ext cx="7580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06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nativos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C#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737C7-2998-E34B-B7B4-65CFC5EBA418}"/>
              </a:ext>
            </a:extLst>
          </p:cNvPr>
          <p:cNvSpPr txBox="1"/>
          <p:nvPr/>
        </p:nvSpPr>
        <p:spPr>
          <a:xfrm>
            <a:off x="4783227" y="1199823"/>
            <a:ext cx="65705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bool		</a:t>
            </a:r>
            <a:r>
              <a:rPr lang="en-US" sz="4000" dirty="0" err="1"/>
              <a:t>System.Boolean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err="1"/>
              <a:t>int</a:t>
            </a:r>
            <a:r>
              <a:rPr lang="en-US" sz="4000" dirty="0"/>
              <a:t>			System.Int32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string		</a:t>
            </a:r>
            <a:r>
              <a:rPr lang="en-US" sz="4000" dirty="0" err="1"/>
              <a:t>Sytem.String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double		</a:t>
            </a:r>
            <a:r>
              <a:rPr lang="en-US" sz="4000" dirty="0" err="1"/>
              <a:t>System.Double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decimal	</a:t>
            </a:r>
            <a:r>
              <a:rPr lang="en-US" sz="4000" dirty="0" err="1"/>
              <a:t>System.Decimal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string		</a:t>
            </a:r>
            <a:r>
              <a:rPr lang="en-US" sz="4000" dirty="0" err="1"/>
              <a:t>System.Long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object		</a:t>
            </a:r>
            <a:r>
              <a:rPr lang="en-US" sz="4000" dirty="0" err="1"/>
              <a:t>System.Object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51267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Entorno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Environment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8EF9C2-F998-CF46-8C0C-817CC4B5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622" y="823418"/>
            <a:ext cx="5888131" cy="51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9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8F1F47-168B-C548-B33F-CECFADF12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Codificando en línea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A2B53A-5BC8-1948-A76A-D7B545B39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41" y="2315036"/>
            <a:ext cx="5017318" cy="2220163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953454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Encadenando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strings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7DA2BC8-F63C-6C45-9ACC-47EAE7D61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410" y="786736"/>
            <a:ext cx="6267381" cy="522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90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String.Format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BDE5E2-5A0C-634E-8DA2-C817F2823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706307"/>
            <a:ext cx="75057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97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Usando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interpolación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en</a:t>
            </a:r>
            <a:r>
              <a:rPr lang="en-US" sz="3200" dirty="0">
                <a:solidFill>
                  <a:srgbClr val="FFFFFF"/>
                </a:solidFill>
              </a:rPr>
              <a:t> strings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9BD0AB1-4340-C645-BDC7-6C450A3D1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1000126"/>
            <a:ext cx="81057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90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inicializando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variables (default)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9D746EF-C12D-984E-B907-B97B0675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070" y="489054"/>
            <a:ext cx="4370673" cy="55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76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new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inicializar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variables 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default</a:t>
            </a:r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4B022C4C-81D2-CC42-A532-4673660DB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640" y="355600"/>
            <a:ext cx="4804868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13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char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representar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letra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string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o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letras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A9D5DB-9CD4-454F-B391-A0101C008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773" y="344252"/>
            <a:ext cx="6284106" cy="57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4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Char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dentro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número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2 bytes. C#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sigue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las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codificaciones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estándares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para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mapear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estos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números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letras</a:t>
            </a:r>
            <a:r>
              <a:rPr lang="en-US" sz="2400" dirty="0">
                <a:solidFill>
                  <a:srgbClr val="FFFFFF"/>
                </a:solidFill>
              </a:rPr>
              <a:t> del </a:t>
            </a:r>
            <a:r>
              <a:rPr lang="en-US" sz="2400" dirty="0" err="1">
                <a:solidFill>
                  <a:srgbClr val="FFFFFF"/>
                </a:solidFill>
              </a:rPr>
              <a:t>alfabeto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6E7AE3-4C75-2C41-B78C-CB3978C3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638" y="436589"/>
            <a:ext cx="63246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00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”using static” para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estáticas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directamente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B72055-8E77-E64F-A02E-3D7BAAAC3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410" y="318073"/>
            <a:ext cx="56769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75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Arrays de chars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DE873E-5BC4-BD46-B865-3DE2AEA9F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461" y="444500"/>
            <a:ext cx="4621134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85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entero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índice</a:t>
            </a:r>
            <a:r>
              <a:rPr lang="en-US" sz="3200" dirty="0">
                <a:solidFill>
                  <a:srgbClr val="FFFFFF"/>
                </a:solidFill>
              </a:rPr>
              <a:t> para </a:t>
            </a:r>
            <a:r>
              <a:rPr lang="en-US" sz="3200" dirty="0" err="1">
                <a:solidFill>
                  <a:srgbClr val="FFFFFF"/>
                </a:solidFill>
              </a:rPr>
              <a:t>recuperar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elementos</a:t>
            </a:r>
            <a:r>
              <a:rPr lang="en-US" sz="3200" dirty="0">
                <a:solidFill>
                  <a:srgbClr val="FFFFFF"/>
                </a:solidFill>
              </a:rPr>
              <a:t> de un Array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3AA1E9D-FE6D-A648-8967-63DE407F6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414" y="542926"/>
            <a:ext cx="4889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0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70D5B1-06E6-DC47-9B63-091341CE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Try.net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830E52C-E94A-7241-BAE7-82FB8A205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58" y="640080"/>
            <a:ext cx="6832686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37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Barriendo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Array con 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bloque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’for’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F93A2D-A64D-0244-A19D-FFE972050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522" y="415926"/>
            <a:ext cx="48895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11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Definiendo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llamando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417C59-E5FB-C54A-9324-C1CDF97C1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625" y="396198"/>
            <a:ext cx="46609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09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Convirtiendo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Strings 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otro</a:t>
            </a:r>
            <a:r>
              <a:rPr lang="en-US" sz="3200" dirty="0" err="1">
                <a:solidFill>
                  <a:srgbClr val="FFFFFF"/>
                </a:solidFill>
              </a:rPr>
              <a:t>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E0D9318-B4C9-B245-A18F-49FE7560B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507" y="517526"/>
            <a:ext cx="66929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87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estructura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‘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DateTime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’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fechas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horas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0B410A-06AD-DF44-936E-84E1E1570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688" y="641350"/>
            <a:ext cx="58039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23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estructura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‘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DateTime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’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fechas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horas.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Traduciendo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espa</a:t>
            </a:r>
            <a:r>
              <a:rPr lang="en-US" sz="3200" dirty="0" err="1">
                <a:solidFill>
                  <a:srgbClr val="FFFFFF"/>
                </a:solidFill>
              </a:rPr>
              <a:t>ñol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B1F3584-C065-6B4F-B093-7CFD7FCF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304" y="836132"/>
            <a:ext cx="8267942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23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Fecha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hora del Sistema: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DateTime.Now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8F9ACA-885E-224A-92C0-6D78A157A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94" y="540895"/>
            <a:ext cx="6279132" cy="518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34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lapsos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tiempo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TimeSpan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8E13E7-0F05-074A-93EC-522693FAA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25" y="777876"/>
            <a:ext cx="74422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31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Strings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3346B1-3534-824D-A205-208F3B1B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08" y="625476"/>
            <a:ext cx="81534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6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Strings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D6B08E6-7EDB-064A-9A4C-95754C410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296760"/>
            <a:ext cx="78232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81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Separando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oración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String.Split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52C1362-1A16-6F4B-9F14-7F380E2A5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407" y="123826"/>
            <a:ext cx="81153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01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9C0017-046C-A94B-934C-3CA2E9B3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Características del lenguaje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B4B56-7128-4B46-ACF7-FC3F10B0A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C# demands that all program logic be contained within a type definition</a:t>
            </a:r>
          </a:p>
          <a:p>
            <a:r>
              <a:rPr lang="en-US" sz="2400" dirty="0">
                <a:solidFill>
                  <a:srgbClr val="000000"/>
                </a:solidFill>
              </a:rPr>
              <a:t>{class, interface, structure, enumeration, delegate}</a:t>
            </a:r>
          </a:p>
          <a:p>
            <a:r>
              <a:rPr lang="en-US" sz="2400" dirty="0"/>
              <a:t>C# is a case-sensitive programming language. Therefore, Main is not the same as main, and </a:t>
            </a:r>
            <a:r>
              <a:rPr lang="en-US" sz="2400" dirty="0" err="1"/>
              <a:t>Readline</a:t>
            </a:r>
            <a:r>
              <a:rPr lang="en-US" sz="2400" dirty="0"/>
              <a:t> is not the same as </a:t>
            </a:r>
            <a:r>
              <a:rPr lang="en-US" sz="2400" dirty="0" err="1"/>
              <a:t>ReadLine</a:t>
            </a:r>
            <a:endParaRPr lang="en-US" sz="2400" dirty="0"/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s-ES_tradnl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716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Concatenando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Strings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0693836-AE56-E647-A995-50F4776C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976" y="493232"/>
            <a:ext cx="6244987" cy="533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44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Carácteres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Escape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DB0F75-000D-E845-B46B-444A94C50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1403497"/>
            <a:ext cx="8105774" cy="360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98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Carácteres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Escape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7E3CE66-DAB7-5A47-9C22-9701F0264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4" y="171161"/>
            <a:ext cx="7165641" cy="559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80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Verbatin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Strings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2AF354-9C7B-7843-807B-EABD034C4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119" y="171162"/>
            <a:ext cx="5738259" cy="620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56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Strings son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inmutables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44D200-7B2C-1D40-AFD5-6216F2F6D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599" y="690969"/>
            <a:ext cx="5667449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59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Casting.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Convirtiendo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1CCA23-C055-A84E-9A6F-8D1BF46C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171161"/>
            <a:ext cx="4055920" cy="534501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2EA4FF8-1CEF-CD45-A518-B6002D807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322" y="5390708"/>
            <a:ext cx="7759700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7AD64F-6C5F-0F41-BDE5-8C6776524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322" y="5904165"/>
            <a:ext cx="6007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29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Casting.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Convirtiendo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6A56F5-EF7F-4C4B-9146-A8727733A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78" y="619797"/>
            <a:ext cx="4588245" cy="556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6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deben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que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pertenecen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antes de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usarse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FACD9D-1E68-0042-9834-744C7ABCB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485701"/>
            <a:ext cx="78486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2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deben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que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pertenecen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antes de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usarse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C21820-7E98-AA4C-BDDD-F499A7882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1" y="171162"/>
            <a:ext cx="5021519" cy="657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56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vez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declaradas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no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recibir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otros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437415-1485-F544-8703-2ACE82675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796999"/>
            <a:ext cx="78486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45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FB381-135D-0B45-9C15-7452581A1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El método 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E1ECB-E166-3B4D-B091-91435033E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824" y="801866"/>
            <a:ext cx="6382870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// 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 return type, array of strings as the parameter.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 Main(string[] </a:t>
            </a:r>
            <a:r>
              <a:rPr lang="en-US" sz="2200" dirty="0" err="1">
                <a:solidFill>
                  <a:srgbClr val="000000"/>
                </a:solidFill>
              </a:rPr>
              <a:t>args</a:t>
            </a:r>
            <a:r>
              <a:rPr lang="en-US" sz="2200" dirty="0">
                <a:solidFill>
                  <a:srgbClr val="00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// Must return a value before exiting!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return 0;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// </a:t>
            </a:r>
            <a:r>
              <a:rPr lang="en-US" sz="2200" dirty="0" err="1">
                <a:solidFill>
                  <a:srgbClr val="000000"/>
                </a:solidFill>
              </a:rPr>
              <a:t>Otras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formas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asíncronicas</a:t>
            </a:r>
            <a:r>
              <a:rPr lang="en-US" sz="2200" dirty="0">
                <a:solidFill>
                  <a:srgbClr val="000000"/>
                </a:solidFill>
              </a:rPr>
              <a:t> de Main()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 Main()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Task&lt;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&gt; Main()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 Main(string[])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Task&lt;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&gt; Main(string[])</a:t>
            </a:r>
          </a:p>
          <a:p>
            <a:pPr marL="0" indent="0">
              <a:buNone/>
            </a:pPr>
            <a:endParaRPr lang="es-ES_tradnl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05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F8DC28-222A-9C4E-96C5-9BA27458D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780116"/>
            <a:ext cx="75692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94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409F82-EF57-234B-95C6-CBDD7CCC7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049" y="696643"/>
            <a:ext cx="51562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4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AFB491-9703-9240-9DBE-6F7EB1A57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213" y="504752"/>
            <a:ext cx="5261107" cy="537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19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relacionales</a:t>
            </a:r>
            <a:r>
              <a:rPr lang="en-US" sz="3200" dirty="0">
                <a:solidFill>
                  <a:srgbClr val="FFFFFF"/>
                </a:solidFill>
              </a:rPr>
              <a:t> y de </a:t>
            </a:r>
            <a:r>
              <a:rPr lang="en-US" sz="3200" dirty="0" err="1">
                <a:solidFill>
                  <a:srgbClr val="FFFFFF"/>
                </a:solidFill>
              </a:rPr>
              <a:t>igualdad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FCACB-BEAA-A848-B530-FE96449DFEA7}"/>
              </a:ext>
            </a:extLst>
          </p:cNvPr>
          <p:cNvSpPr txBox="1"/>
          <p:nvPr/>
        </p:nvSpPr>
        <p:spPr>
          <a:xfrm>
            <a:off x="4316818" y="1081391"/>
            <a:ext cx="70369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 ==		bool b = (x == 5)</a:t>
            </a:r>
          </a:p>
          <a:p>
            <a:r>
              <a:rPr lang="en-US" sz="4800" dirty="0"/>
              <a:t>!=		bool b = (x != 5)</a:t>
            </a:r>
          </a:p>
          <a:p>
            <a:r>
              <a:rPr lang="en-US" sz="4800" dirty="0"/>
              <a:t>&lt;		bool b = (x &lt; 100)</a:t>
            </a:r>
          </a:p>
          <a:p>
            <a:r>
              <a:rPr lang="en-US" sz="4800" dirty="0"/>
              <a:t>&lt;=		bool b = (x &lt;= 100)</a:t>
            </a:r>
          </a:p>
          <a:p>
            <a:r>
              <a:rPr lang="en-US" sz="4800" dirty="0"/>
              <a:t>&gt; 		bool b = (x &gt; 100)</a:t>
            </a:r>
          </a:p>
          <a:p>
            <a:r>
              <a:rPr lang="en-US" sz="4800" dirty="0"/>
              <a:t>&gt;=		bool b = (x &gt;= 100)</a:t>
            </a:r>
          </a:p>
        </p:txBody>
      </p:sp>
    </p:spTree>
    <p:extLst>
      <p:ext uri="{BB962C8B-B14F-4D97-AF65-F5344CB8AC3E}">
        <p14:creationId xmlns:p14="http://schemas.microsoft.com/office/powerpoint/2010/main" val="39997542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relacionales</a:t>
            </a:r>
            <a:r>
              <a:rPr lang="en-US" sz="3200" dirty="0">
                <a:solidFill>
                  <a:srgbClr val="FFFFFF"/>
                </a:solidFill>
              </a:rPr>
              <a:t> y de </a:t>
            </a:r>
            <a:r>
              <a:rPr lang="en-US" sz="3200" dirty="0" err="1">
                <a:solidFill>
                  <a:srgbClr val="FFFFFF"/>
                </a:solidFill>
              </a:rPr>
              <a:t>igualdad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E15188-4ED2-BE47-99A0-4F963E3B6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960" y="682626"/>
            <a:ext cx="61976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486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Las </a:t>
            </a:r>
            <a:r>
              <a:rPr lang="en-US" sz="3200" dirty="0" err="1">
                <a:solidFill>
                  <a:srgbClr val="FFFFFF"/>
                </a:solidFill>
              </a:rPr>
              <a:t>construcciones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decisión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7FDE0-D221-5344-AE76-795D3CD93923}"/>
              </a:ext>
            </a:extLst>
          </p:cNvPr>
          <p:cNvSpPr txBox="1"/>
          <p:nvPr/>
        </p:nvSpPr>
        <p:spPr>
          <a:xfrm>
            <a:off x="6491992" y="2803160"/>
            <a:ext cx="3627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if/else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switch</a:t>
            </a:r>
          </a:p>
        </p:txBody>
      </p:sp>
    </p:spTree>
    <p:extLst>
      <p:ext uri="{BB962C8B-B14F-4D97-AF65-F5344CB8AC3E}">
        <p14:creationId xmlns:p14="http://schemas.microsoft.com/office/powerpoint/2010/main" val="42681448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If/else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F73A30-F74D-6140-82B5-35DC9E26F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63" y="892588"/>
            <a:ext cx="3519357" cy="50728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B5D17D-A79F-F947-AD24-FEA054457601}"/>
              </a:ext>
            </a:extLst>
          </p:cNvPr>
          <p:cNvSpPr/>
          <p:nvPr/>
        </p:nvSpPr>
        <p:spPr>
          <a:xfrm>
            <a:off x="7120328" y="3444615"/>
            <a:ext cx="74951" cy="273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6126F7-764D-C341-9C25-C230305AB07C}"/>
              </a:ext>
            </a:extLst>
          </p:cNvPr>
          <p:cNvSpPr/>
          <p:nvPr/>
        </p:nvSpPr>
        <p:spPr>
          <a:xfrm>
            <a:off x="6424912" y="3400426"/>
            <a:ext cx="74951" cy="273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108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If/else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35859E-2DF9-0C4F-8138-B56162651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928" y="947948"/>
            <a:ext cx="53848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07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If/else if/else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6D5826-F5BD-CB48-B1A8-2CC671B68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33" y="753582"/>
            <a:ext cx="68199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58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lógicos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FCACB-BEAA-A848-B530-FE96449DFEA7}"/>
              </a:ext>
            </a:extLst>
          </p:cNvPr>
          <p:cNvSpPr txBox="1"/>
          <p:nvPr/>
        </p:nvSpPr>
        <p:spPr>
          <a:xfrm>
            <a:off x="4568105" y="2336124"/>
            <a:ext cx="74753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(or) 		||	bool b = (n &gt; 50 || s == “A” )</a:t>
            </a:r>
          </a:p>
          <a:p>
            <a:r>
              <a:rPr lang="en-US" sz="2800" dirty="0"/>
              <a:t>(and) 		&amp;&amp;	bool b = (n &lt;= 50 &amp;&amp; s == “A”)</a:t>
            </a:r>
          </a:p>
          <a:p>
            <a:r>
              <a:rPr lang="en-US" sz="2800" dirty="0"/>
              <a:t>(not)		!	bool b = (!(n &lt; 50))</a:t>
            </a:r>
          </a:p>
        </p:txBody>
      </p:sp>
    </p:spTree>
    <p:extLst>
      <p:ext uri="{BB962C8B-B14F-4D97-AF65-F5344CB8AC3E}">
        <p14:creationId xmlns:p14="http://schemas.microsoft.com/office/powerpoint/2010/main" val="1556928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30437-9893-E446-B58E-4868FFF1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 </a:t>
            </a:r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System.Console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F4C8BF7-1633-424C-B3B5-3538576D4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856" y="657412"/>
            <a:ext cx="4972050" cy="538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951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lógicos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C0DB13-5E1C-5840-AD83-2F49806F3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0" y="1131562"/>
            <a:ext cx="67183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11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El </a:t>
            </a:r>
            <a:r>
              <a:rPr lang="en-US" sz="3200" dirty="0" err="1">
                <a:solidFill>
                  <a:srgbClr val="FFFFFF"/>
                </a:solidFill>
              </a:rPr>
              <a:t>operador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condicional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4EF6DA-8086-D345-B82D-42E5EB11D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948" y="1066800"/>
            <a:ext cx="6604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76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El </a:t>
            </a:r>
            <a:r>
              <a:rPr lang="en-US" sz="3200" dirty="0" err="1">
                <a:solidFill>
                  <a:srgbClr val="FFFFFF"/>
                </a:solidFill>
              </a:rPr>
              <a:t>operador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condicional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? :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888CDF-010E-934B-96A3-1489EC62B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853" y="1066800"/>
            <a:ext cx="7467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37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switch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FCDA53-DBB4-1F4C-99C7-B50D40D5F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25" y="1089026"/>
            <a:ext cx="71755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506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aritméticos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03534B-5A49-FF48-AB17-38EF308CF39B}"/>
              </a:ext>
            </a:extLst>
          </p:cNvPr>
          <p:cNvSpPr txBox="1"/>
          <p:nvPr/>
        </p:nvSpPr>
        <p:spPr>
          <a:xfrm>
            <a:off x="5246556" y="1230158"/>
            <a:ext cx="60260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	x = x + 10	Suma		</a:t>
            </a:r>
          </a:p>
          <a:p>
            <a:r>
              <a:rPr lang="en-US" sz="2000" dirty="0"/>
              <a:t>-	y = x – 20	</a:t>
            </a:r>
            <a:r>
              <a:rPr lang="en-US" sz="2000" dirty="0" err="1"/>
              <a:t>Resta</a:t>
            </a:r>
            <a:endParaRPr lang="en-US" sz="2000" dirty="0"/>
          </a:p>
          <a:p>
            <a:r>
              <a:rPr lang="en-US" sz="2000" dirty="0"/>
              <a:t>*	y = x * 25	</a:t>
            </a:r>
            <a:r>
              <a:rPr lang="en-US" sz="2000" dirty="0" err="1"/>
              <a:t>Multiplicación</a:t>
            </a:r>
            <a:endParaRPr lang="en-US" sz="2000" dirty="0"/>
          </a:p>
          <a:p>
            <a:r>
              <a:rPr lang="en-US" sz="2000" dirty="0"/>
              <a:t>/	y = x / 3		División</a:t>
            </a:r>
          </a:p>
          <a:p>
            <a:r>
              <a:rPr lang="en-US" sz="2000" dirty="0"/>
              <a:t>%	y = x % 3		</a:t>
            </a:r>
            <a:r>
              <a:rPr lang="en-US" sz="2000" dirty="0" err="1"/>
              <a:t>Módulo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F47CD-5E2D-BB43-AE3B-085B289B1EB2}"/>
              </a:ext>
            </a:extLst>
          </p:cNvPr>
          <p:cNvSpPr txBox="1"/>
          <p:nvPr/>
        </p:nvSpPr>
        <p:spPr>
          <a:xfrm>
            <a:off x="4855562" y="452472"/>
            <a:ext cx="3104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Operadores</a:t>
            </a:r>
            <a:r>
              <a:rPr lang="en-US" sz="2400" dirty="0"/>
              <a:t> </a:t>
            </a:r>
            <a:r>
              <a:rPr lang="en-US" sz="2400" dirty="0" err="1"/>
              <a:t>regulares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576D8B-300A-A748-A643-24561534C346}"/>
              </a:ext>
            </a:extLst>
          </p:cNvPr>
          <p:cNvSpPr txBox="1"/>
          <p:nvPr/>
        </p:nvSpPr>
        <p:spPr>
          <a:xfrm>
            <a:off x="4855562" y="3215760"/>
            <a:ext cx="3237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Operadores</a:t>
            </a:r>
            <a:r>
              <a:rPr lang="en-US" sz="2400" dirty="0"/>
              <a:t> </a:t>
            </a:r>
            <a:r>
              <a:rPr lang="en-US" sz="2400" dirty="0" err="1"/>
              <a:t>abreviados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CB86E-6A15-9247-B4BE-4761DB0914B5}"/>
              </a:ext>
            </a:extLst>
          </p:cNvPr>
          <p:cNvSpPr txBox="1"/>
          <p:nvPr/>
        </p:nvSpPr>
        <p:spPr>
          <a:xfrm>
            <a:off x="5246556" y="3996626"/>
            <a:ext cx="6026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+=	x += 10 		Suma </a:t>
            </a:r>
            <a:r>
              <a:rPr lang="en-US" sz="2000" dirty="0" err="1"/>
              <a:t>misma</a:t>
            </a:r>
            <a:r>
              <a:rPr lang="en-US" sz="2000" dirty="0"/>
              <a:t> variable	</a:t>
            </a:r>
          </a:p>
          <a:p>
            <a:r>
              <a:rPr lang="en-US" sz="2000" dirty="0"/>
              <a:t>-=	x -= 20		</a:t>
            </a:r>
            <a:r>
              <a:rPr lang="en-US" sz="2000" dirty="0" err="1"/>
              <a:t>Resta</a:t>
            </a:r>
            <a:r>
              <a:rPr lang="en-US" sz="2000" dirty="0"/>
              <a:t>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*=	x *= 25		</a:t>
            </a:r>
            <a:r>
              <a:rPr lang="en-US" sz="2000" dirty="0" err="1"/>
              <a:t>Multiplicación</a:t>
            </a:r>
            <a:r>
              <a:rPr lang="en-US" sz="2000" dirty="0"/>
              <a:t>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/=	x /= 3		División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%=	x %= 3		</a:t>
            </a:r>
            <a:r>
              <a:rPr lang="en-US" sz="2000" dirty="0" err="1"/>
              <a:t>Módulo</a:t>
            </a:r>
            <a:r>
              <a:rPr lang="en-US" sz="2000" dirty="0"/>
              <a:t>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++	x++ (++x)	</a:t>
            </a:r>
            <a:r>
              <a:rPr lang="en-US" sz="2000" dirty="0" err="1"/>
              <a:t>Incremento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uno</a:t>
            </a:r>
            <a:endParaRPr lang="en-US" sz="2000" dirty="0"/>
          </a:p>
          <a:p>
            <a:r>
              <a:rPr lang="en-US" sz="2000" dirty="0"/>
              <a:t>--	x– (--x)		</a:t>
            </a:r>
            <a:r>
              <a:rPr lang="en-US" sz="2000" dirty="0" err="1"/>
              <a:t>Decremento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uno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5870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aritméticos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regulares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64A604-DC01-1640-84AD-0011535EB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796" y="428626"/>
            <a:ext cx="48641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40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aritméticos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abreviados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4E1FF2-8579-B244-8274-4F519BD04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536" y="171162"/>
            <a:ext cx="4864100" cy="37338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D48BC5C-30F1-274A-B357-07BF6886A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3041938"/>
            <a:ext cx="32258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106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System.Math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B74C2D-2019-E14E-916F-FE427E40E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747" y="449289"/>
            <a:ext cx="55245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824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Las </a:t>
            </a:r>
            <a:r>
              <a:rPr lang="en-US" sz="3200" dirty="0" err="1">
                <a:solidFill>
                  <a:srgbClr val="FFFFFF"/>
                </a:solidFill>
              </a:rPr>
              <a:t>construcciones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iteración</a:t>
            </a:r>
            <a:r>
              <a:rPr lang="en-US" sz="3200" dirty="0">
                <a:solidFill>
                  <a:srgbClr val="FFFFFF"/>
                </a:solidFill>
              </a:rPr>
              <a:t> o loops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7FDE0-D221-5344-AE76-795D3CD93923}"/>
              </a:ext>
            </a:extLst>
          </p:cNvPr>
          <p:cNvSpPr txBox="1"/>
          <p:nvPr/>
        </p:nvSpPr>
        <p:spPr>
          <a:xfrm>
            <a:off x="5637553" y="1700213"/>
            <a:ext cx="36276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foreach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while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do while</a:t>
            </a:r>
          </a:p>
        </p:txBody>
      </p:sp>
    </p:spTree>
    <p:extLst>
      <p:ext uri="{BB962C8B-B14F-4D97-AF65-F5344CB8AC3E}">
        <p14:creationId xmlns:p14="http://schemas.microsoft.com/office/powerpoint/2010/main" val="15899507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for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EAA950-0D0E-DC4A-9A61-31B4730AB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74" y="171162"/>
            <a:ext cx="44831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01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30437-9893-E446-B58E-4868FFF1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Usando</a:t>
            </a:r>
            <a:r>
              <a:rPr lang="en-US" sz="3200" dirty="0">
                <a:solidFill>
                  <a:srgbClr val="FFFFFF"/>
                </a:solidFill>
              </a:rPr>
              <a:t> Namespaces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38EF93-7833-1B48-BE8F-CC5E97D61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936" y="370541"/>
            <a:ext cx="4743076" cy="604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614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for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0C7681-0803-4144-8E7F-42C4AEE8D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419100"/>
            <a:ext cx="75311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195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foreach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797258-1721-B24A-9B3B-CA68ED275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434976"/>
            <a:ext cx="7928566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500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while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258272-9051-CA4B-91BC-F2D450C83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539750"/>
            <a:ext cx="7886035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354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while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B4A702-3D41-894D-9C71-D78EB7FA7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423" y="355600"/>
            <a:ext cx="5072469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407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do while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54759D5-1D06-EB48-A51C-313BF795D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093" y="355600"/>
            <a:ext cx="45593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429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69E227-4F2D-A140-98BF-E92E0DD78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770" y="672787"/>
            <a:ext cx="40132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46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B39FF7-06F8-1944-A5BE-9CCDA2B99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015" y="473076"/>
            <a:ext cx="63881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740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42910E2-094D-F24D-8F60-222370D25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358" y="703964"/>
            <a:ext cx="6502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610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Declaración</a:t>
            </a:r>
            <a:r>
              <a:rPr lang="en-US" sz="3200" dirty="0">
                <a:solidFill>
                  <a:srgbClr val="FFFFFF"/>
                </a:solidFill>
              </a:rPr>
              <a:t> con </a:t>
            </a:r>
            <a:r>
              <a:rPr lang="en-US" sz="3200" dirty="0" err="1">
                <a:solidFill>
                  <a:srgbClr val="FFFFFF"/>
                </a:solidFill>
              </a:rPr>
              <a:t>inicializador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E76BAB-8129-7D4F-9B73-BB84CC2A4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482" y="346076"/>
            <a:ext cx="59055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006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Declaración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implícita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E65224-A24C-E646-9F48-7DD02F64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611" y="581099"/>
            <a:ext cx="75311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20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30437-9893-E446-B58E-4868FFF1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Arrays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9A623-73AA-8149-8F77-42FA9AF3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986432"/>
            <a:ext cx="7347537" cy="48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881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de Objects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6E22AB-F4AB-5647-AFA8-F3CA10BBE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74" y="790576"/>
            <a:ext cx="65786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479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 err="1">
                <a:solidFill>
                  <a:srgbClr val="FFFFFF"/>
                </a:solidFill>
              </a:rPr>
              <a:t>Multidimensionales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85936F-236C-4C4C-9A18-02FDB2087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474" y="549276"/>
            <a:ext cx="60960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252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 </a:t>
            </a:r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System.Array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9D583C-217E-9B49-97EC-CAD68817B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123" y="3027429"/>
            <a:ext cx="8959702" cy="34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10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 </a:t>
            </a:r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System.Array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B08448-C04A-4545-93EB-07FA1978A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824" y="367864"/>
            <a:ext cx="6271880" cy="57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827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E5C9B1-5247-564C-86CF-B311E1F7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539" y="850463"/>
            <a:ext cx="5788646" cy="491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464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static 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y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dirty="0">
                <a:solidFill>
                  <a:srgbClr val="FFFFFF"/>
                </a:solidFill>
              </a:rPr>
              <a:t> static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026EF4-63F9-3A42-B1CF-F0E209A32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920" y="224170"/>
            <a:ext cx="4203700" cy="36068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45259E9-FFD6-104E-95DC-2AA84DD36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920" y="3429000"/>
            <a:ext cx="3873500" cy="27178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A26A65-803C-DC4C-9AFF-E804448CF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2340" y="4959868"/>
            <a:ext cx="19177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563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dirty="0">
                <a:solidFill>
                  <a:srgbClr val="FFFFFF"/>
                </a:solidFill>
              </a:rPr>
              <a:t> con ”expression-bodied” 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43D8D7-E754-0B4C-BAB2-7A74D4C86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722" y="714376"/>
            <a:ext cx="71501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493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y </a:t>
            </a:r>
            <a:r>
              <a:rPr lang="en-US" sz="3200" dirty="0" err="1">
                <a:solidFill>
                  <a:srgbClr val="FFFFFF"/>
                </a:solidFill>
              </a:rPr>
              <a:t>Argumentos</a:t>
            </a:r>
            <a:r>
              <a:rPr lang="en-US" sz="3200" dirty="0">
                <a:solidFill>
                  <a:srgbClr val="FFFFFF"/>
                </a:solidFill>
              </a:rPr>
              <a:t>  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0D4B09-57B3-1449-ACB4-BC3D52103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0" y="520087"/>
            <a:ext cx="7150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706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Pasando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por</a:t>
            </a:r>
            <a:r>
              <a:rPr lang="en-US" sz="3200" dirty="0">
                <a:solidFill>
                  <a:srgbClr val="FFFFFF"/>
                </a:solidFill>
              </a:rPr>
              <a:t> valor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211A43-AEEB-0E44-A01D-57B28CC4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970" y="633524"/>
            <a:ext cx="50038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367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Pasando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referencia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0E9FF29-AA7E-3142-8942-B542C13F2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855" y="739848"/>
            <a:ext cx="5702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53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2C8EE-5AF9-D149-A8CD-55E6D887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Barriendo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Array con foreach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8A9C9-D989-7749-ADD6-CCE2A8EE7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94" y="640080"/>
            <a:ext cx="7245215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215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(</a:t>
            </a:r>
            <a:r>
              <a:rPr lang="en-US" sz="3200" dirty="0" err="1">
                <a:solidFill>
                  <a:srgbClr val="FFFFFF"/>
                </a:solidFill>
              </a:rPr>
              <a:t>resultados</a:t>
            </a:r>
            <a:r>
              <a:rPr lang="en-US" sz="3200" dirty="0">
                <a:solidFill>
                  <a:srgbClr val="FFFFFF"/>
                </a:solidFill>
              </a:rPr>
              <a:t> multiples)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A6147C-2E7C-8D48-A2D2-CC81B2582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025" y="809115"/>
            <a:ext cx="70358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286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descarte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6CEA5E3-6519-A84D-A21B-CA88D5D7C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1044576"/>
            <a:ext cx="71374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805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params</a:t>
            </a:r>
            <a:r>
              <a:rPr lang="en-US" sz="3200" dirty="0">
                <a:solidFill>
                  <a:srgbClr val="FFFFFF"/>
                </a:solidFill>
              </a:rPr>
              <a:t> (</a:t>
            </a: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cantidad</a:t>
            </a:r>
            <a:r>
              <a:rPr lang="en-US" sz="3200" dirty="0">
                <a:solidFill>
                  <a:srgbClr val="FFFFFF"/>
                </a:solidFill>
              </a:rPr>
              <a:t> variable)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83DD90F-F55F-114A-84D2-08681EDBC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2" y="872910"/>
            <a:ext cx="8178798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744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opcionales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044BF1C-93AC-AC43-9052-30E86BCB8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425" y="1378836"/>
            <a:ext cx="73914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33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Argumentos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nombre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1E7907A-331D-8A47-B76E-20E47781D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953534"/>
            <a:ext cx="7924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353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(sin)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Overloading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BFEEF8-F84E-8845-BB15-00ED50EE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088" y="841376"/>
            <a:ext cx="76835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26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Overloading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4B4A83-02CB-5844-A6C9-4237AFAB2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725" y="809626"/>
            <a:ext cx="71501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953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DAD2DF-96E8-ED4A-B1F6-7EAB447E1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25" y="394734"/>
            <a:ext cx="70866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769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A6E171-B701-2246-B773-40B570658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25" y="600076"/>
            <a:ext cx="70866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78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6B7C88-B187-7A44-A6E2-4F504460E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2" y="3620212"/>
            <a:ext cx="7200900" cy="1930400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32ECC6-E23F-E342-BC5B-B5FC71E3A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626" y="199840"/>
            <a:ext cx="3378200" cy="25146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93796E-1ED9-C24A-B821-24B348B5F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832" y="199840"/>
            <a:ext cx="4735556" cy="37211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46EB02-AE3E-9644-8788-036643534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832" y="3851343"/>
            <a:ext cx="4083559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56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4850</TotalTime>
  <Words>902</Words>
  <Application>Microsoft Macintosh PowerPoint</Application>
  <PresentationFormat>Widescreen</PresentationFormat>
  <Paragraphs>340</Paragraphs>
  <Slides>140</Slides>
  <Notes>107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4" baseType="lpstr">
      <vt:lpstr>Arial</vt:lpstr>
      <vt:lpstr>Calibri</vt:lpstr>
      <vt:lpstr>Calibri Light</vt:lpstr>
      <vt:lpstr>Office Theme</vt:lpstr>
      <vt:lpstr>C# fácil de aprender</vt:lpstr>
      <vt:lpstr>Codificando en línea</vt:lpstr>
      <vt:lpstr>Try.net</vt:lpstr>
      <vt:lpstr>Características del lenguaje</vt:lpstr>
      <vt:lpstr>El método Main</vt:lpstr>
      <vt:lpstr>La clase System.Console</vt:lpstr>
      <vt:lpstr>Usando Namespaces</vt:lpstr>
      <vt:lpstr>Arrays</vt:lpstr>
      <vt:lpstr>Barriendo un Array con foreach </vt:lpstr>
      <vt:lpstr>Todas la variables son de algún tipo en C#</vt:lpstr>
      <vt:lpstr>Variables locales</vt:lpstr>
      <vt:lpstr>Scope de las variables locales</vt:lpstr>
      <vt:lpstr>Conflictos de scope en la declaración de variables</vt:lpstr>
      <vt:lpstr>Toda variable tiene que declararse antes de usarse</vt:lpstr>
      <vt:lpstr>Declarando los tipos de las variables explícitamente</vt:lpstr>
      <vt:lpstr>Compactando el código</vt:lpstr>
      <vt:lpstr>Los tipos nativos en C#</vt:lpstr>
      <vt:lpstr>Los tipos nativos más usados en C#</vt:lpstr>
      <vt:lpstr>Valores de Entorno: La clase Environment</vt:lpstr>
      <vt:lpstr>Encadenando strings</vt:lpstr>
      <vt:lpstr>El método String.Format</vt:lpstr>
      <vt:lpstr>Usando interpolación en strings</vt:lpstr>
      <vt:lpstr>Declarando e inicializando variables (default)</vt:lpstr>
      <vt:lpstr>Usando new para inicializar variables a sus valores default</vt:lpstr>
      <vt:lpstr>El tipo char para representar una letra y string para una o más letras</vt:lpstr>
      <vt:lpstr>Char es por dentro un número de 2 bytes. C# sigue las codificaciones estándares para mapear estos números a letras del alfabeto</vt:lpstr>
      <vt:lpstr>Usando ”using static” para usar métodos de clases estáticas directamente</vt:lpstr>
      <vt:lpstr>Strings como Arrays de chars</vt:lpstr>
      <vt:lpstr>Usando un entero como índice para recuperar elementos de un Array</vt:lpstr>
      <vt:lpstr>Barriendo un Array con el bloque ’for’</vt:lpstr>
      <vt:lpstr>Definiendo y llamando métodos</vt:lpstr>
      <vt:lpstr>Convirtiendo valores de Strings a otros tipos</vt:lpstr>
      <vt:lpstr>La estructura ‘DateTime’ para trabajar con fechas y horas </vt:lpstr>
      <vt:lpstr>La estructura ‘DateTime’ para trabajar con fechas y horas. Traduciendo a español </vt:lpstr>
      <vt:lpstr>Fecha y hora del Sistema: DateTime.Now</vt:lpstr>
      <vt:lpstr>Trabajando con lapsos de tiempo: TimeSpan</vt:lpstr>
      <vt:lpstr>Trabajando con Strings</vt:lpstr>
      <vt:lpstr>Trabajando con Strings</vt:lpstr>
      <vt:lpstr>Separando las partes de una oración con String.Split</vt:lpstr>
      <vt:lpstr>Concatenando Strings</vt:lpstr>
      <vt:lpstr>Carácteres de Escape</vt:lpstr>
      <vt:lpstr>Carácteres de Escape</vt:lpstr>
      <vt:lpstr>Verbatin Strings</vt:lpstr>
      <vt:lpstr>Strings son inmutables</vt:lpstr>
      <vt:lpstr>Casting. Convirtiendo Tipos</vt:lpstr>
      <vt:lpstr>Casting. Convirtiendo Tipos</vt:lpstr>
      <vt:lpstr>Variables deben declararse al tipo al que pertenecen antes de usarse</vt:lpstr>
      <vt:lpstr>Variables deben declararse al tipo al que pertenecen antes de usarse</vt:lpstr>
      <vt:lpstr>Las variables una vez declaradas no pueden recibir valores de otros tipos</vt:lpstr>
      <vt:lpstr>Las variables pueden declararse implícitamente</vt:lpstr>
      <vt:lpstr>Las variables pueden declararse implícitamente</vt:lpstr>
      <vt:lpstr>Las variables pueden declararse implícitamente</vt:lpstr>
      <vt:lpstr>Los operadores relacionales y de igualdad</vt:lpstr>
      <vt:lpstr>Los operadores relacionales y de igualdad</vt:lpstr>
      <vt:lpstr>Las construcciones de decisión</vt:lpstr>
      <vt:lpstr>If/else</vt:lpstr>
      <vt:lpstr>If/else</vt:lpstr>
      <vt:lpstr>If/else if/else</vt:lpstr>
      <vt:lpstr>Los operadores lógicos</vt:lpstr>
      <vt:lpstr>Los operadores lógicos</vt:lpstr>
      <vt:lpstr>El operador condicional </vt:lpstr>
      <vt:lpstr>El operador condicional ? :</vt:lpstr>
      <vt:lpstr>switch</vt:lpstr>
      <vt:lpstr>Los operadores aritméticos</vt:lpstr>
      <vt:lpstr>Los operadores aritméticos (regulares)</vt:lpstr>
      <vt:lpstr>Los operadores aritméticos (abreviados)</vt:lpstr>
      <vt:lpstr>La clase System.Math</vt:lpstr>
      <vt:lpstr>Las construcciones de iteración o loops</vt:lpstr>
      <vt:lpstr>for</vt:lpstr>
      <vt:lpstr>for</vt:lpstr>
      <vt:lpstr>foreach</vt:lpstr>
      <vt:lpstr>while</vt:lpstr>
      <vt:lpstr>while</vt:lpstr>
      <vt:lpstr>do while</vt:lpstr>
      <vt:lpstr>Arrays</vt:lpstr>
      <vt:lpstr>Arrays</vt:lpstr>
      <vt:lpstr>Arrays</vt:lpstr>
      <vt:lpstr>Arrays Declaración con inicializador</vt:lpstr>
      <vt:lpstr>Arrays Declaración implícita</vt:lpstr>
      <vt:lpstr>Arrays de Objects</vt:lpstr>
      <vt:lpstr>Arrays Multidimensionales</vt:lpstr>
      <vt:lpstr>La clase  System.Array</vt:lpstr>
      <vt:lpstr>La clase  System.Array</vt:lpstr>
      <vt:lpstr>Métodos </vt:lpstr>
      <vt:lpstr>Clase static   y métodos static  </vt:lpstr>
      <vt:lpstr>Métodos con ”expression-bodied”   </vt:lpstr>
      <vt:lpstr>Métodos Parámetros y Argumentos    </vt:lpstr>
      <vt:lpstr>Métodos Pasando por valor </vt:lpstr>
      <vt:lpstr>Métodos Pasando por referencia </vt:lpstr>
      <vt:lpstr>Métodos Parámetros (resultados multiples) </vt:lpstr>
      <vt:lpstr>Métodos Parámetros de descarte </vt:lpstr>
      <vt:lpstr>Métodos params (parámetros cantidad variable) </vt:lpstr>
      <vt:lpstr>Métodos Parámetros opcionales</vt:lpstr>
      <vt:lpstr>Métodos Argumentos por nombre</vt:lpstr>
      <vt:lpstr>Métodos (sin) Overloading</vt:lpstr>
      <vt:lpstr>Métodos Overloading</vt:lpstr>
      <vt:lpstr>enumeraciones</vt:lpstr>
      <vt:lpstr>enumeraciones</vt:lpstr>
      <vt:lpstr>enumeraciones</vt:lpstr>
      <vt:lpstr>enumeraciones (se almacena como número)</vt:lpstr>
      <vt:lpstr>enumeraciones (Parse)</vt:lpstr>
      <vt:lpstr>structs</vt:lpstr>
      <vt:lpstr>structs (Constructor por defecto)</vt:lpstr>
      <vt:lpstr>structs (Usando new)</vt:lpstr>
      <vt:lpstr>structs</vt:lpstr>
      <vt:lpstr>structs (override ToString)</vt:lpstr>
      <vt:lpstr>structs (ToString)</vt:lpstr>
      <vt:lpstr>structs (Métodos)</vt:lpstr>
      <vt:lpstr>structs (Métodos estáticos)</vt:lpstr>
      <vt:lpstr>Tuples</vt:lpstr>
      <vt:lpstr>Tuples (Declarando con nombres)</vt:lpstr>
      <vt:lpstr>Tuples (Inferiendo los nombres)</vt:lpstr>
      <vt:lpstr>Tuples (El método Deconstruct)</vt:lpstr>
      <vt:lpstr>Tuples (Retornando varios valores)</vt:lpstr>
      <vt:lpstr>Programación Orientada a Objetos</vt:lpstr>
      <vt:lpstr>Clases (Miembros estáticos)   </vt:lpstr>
      <vt:lpstr>Clases  (dividiendo para vencer)  </vt:lpstr>
      <vt:lpstr>Clases  (miembros static: únicos para todo el programa)  </vt:lpstr>
      <vt:lpstr>Clases  (miembros de instancia - no static )     </vt:lpstr>
      <vt:lpstr>  Class  Estado y Comportamiento       </vt:lpstr>
      <vt:lpstr>  Class  Constructores      </vt:lpstr>
      <vt:lpstr>  Class  Constructor por omisión      </vt:lpstr>
      <vt:lpstr>  Class  Constructor codificado  el puntero “this”      </vt:lpstr>
      <vt:lpstr>Constructores (overloading)        </vt:lpstr>
      <vt:lpstr>Constructores (overloading encadenando this)        </vt:lpstr>
      <vt:lpstr> Constructores  (overloading usando argumentos opcionales)        </vt:lpstr>
      <vt:lpstr>Constructores (métodos lambda)        </vt:lpstr>
      <vt:lpstr>Constructores (inicialización campos en línea)        </vt:lpstr>
      <vt:lpstr>Miembros static         </vt:lpstr>
      <vt:lpstr>Miembros static y miembros de instancia</vt:lpstr>
      <vt:lpstr>Constructor static</vt:lpstr>
      <vt:lpstr>Clases static (Clases de Utilidades)  System.Console System.Math</vt:lpstr>
      <vt:lpstr>Encapsulación  modificadores de acceso de types  public internal</vt:lpstr>
      <vt:lpstr>Encapsulación  modificadores de acceso de types  public internal</vt:lpstr>
      <vt:lpstr>Encapsulación  modificadores de acceso de types  public internal</vt:lpstr>
      <vt:lpstr>Data hiding  modificadores de acceso de miembros  public private</vt:lpstr>
      <vt:lpstr>Data hiding  Métodos accessors (GetX y SetX)</vt:lpstr>
      <vt:lpstr>Propiedades</vt:lpstr>
      <vt:lpstr>Propiedades  (Acceso controlado a los campos)</vt:lpstr>
      <vt:lpstr>Propiedades automáticas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fácil de aprender</dc:title>
  <dc:creator>Luis Alberto Osinaga</dc:creator>
  <cp:lastModifiedBy>Luis Alberto Osinaga</cp:lastModifiedBy>
  <cp:revision>57</cp:revision>
  <dcterms:created xsi:type="dcterms:W3CDTF">2019-03-28T15:55:51Z</dcterms:created>
  <dcterms:modified xsi:type="dcterms:W3CDTF">2019-04-26T20:26:10Z</dcterms:modified>
</cp:coreProperties>
</file>